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Teko"/>
      <p:regular r:id="rId29"/>
      <p:bold r:id="rId30"/>
    </p:embeddedFont>
    <p:embeddedFont>
      <p:font typeface="Encode Sans Semi Condensed ExtraBold"/>
      <p:bold r:id="rId31"/>
    </p:embeddedFont>
    <p:embeddedFont>
      <p:font typeface="Roboto"/>
      <p:regular r:id="rId32"/>
      <p:bold r:id="rId33"/>
      <p:italic r:id="rId34"/>
      <p:boldItalic r:id="rId35"/>
    </p:embeddedFont>
    <p:embeddedFont>
      <p:font typeface="Encode Sans Semi Condensed"/>
      <p:regular r:id="rId36"/>
      <p:bold r:id="rId37"/>
    </p:embeddedFont>
    <p:embeddedFont>
      <p:font typeface="Proxima Nova Semibold"/>
      <p:regular r:id="rId38"/>
      <p:bold r:id="rId39"/>
      <p:boldItalic r:id="rId40"/>
    </p:embeddedFont>
    <p:embeddedFont>
      <p:font typeface="Encode Sans Semi Condensed SemiBold"/>
      <p:regular r:id="rId41"/>
      <p:bold r:id="rId42"/>
    </p:embeddedFont>
    <p:embeddedFont>
      <p:font typeface="Alfa Slab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20" Type="http://schemas.openxmlformats.org/officeDocument/2006/relationships/slide" Target="slides/slide15.xml"/><Relationship Id="rId42" Type="http://schemas.openxmlformats.org/officeDocument/2006/relationships/font" Target="fonts/EncodeSansSemiCondensedSemiBold-bold.fntdata"/><Relationship Id="rId41" Type="http://schemas.openxmlformats.org/officeDocument/2006/relationships/font" Target="fonts/EncodeSansSemiCondensedSemiBold-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AlfaSlabOn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ek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ncodeSansSemiCondensedExtraBold-bold.fntdata"/><Relationship Id="rId30" Type="http://schemas.openxmlformats.org/officeDocument/2006/relationships/font" Target="fonts/Teko-bold.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EncodeSansSemiCondensed-bold.fntdata"/><Relationship Id="rId14" Type="http://schemas.openxmlformats.org/officeDocument/2006/relationships/slide" Target="slides/slide9.xml"/><Relationship Id="rId36" Type="http://schemas.openxmlformats.org/officeDocument/2006/relationships/font" Target="fonts/EncodeSansSemiCondensed-regular.fntdata"/><Relationship Id="rId17" Type="http://schemas.openxmlformats.org/officeDocument/2006/relationships/slide" Target="slides/slide12.xml"/><Relationship Id="rId39" Type="http://schemas.openxmlformats.org/officeDocument/2006/relationships/font" Target="fonts/ProximaNovaSemibold-bold.fntdata"/><Relationship Id="rId16" Type="http://schemas.openxmlformats.org/officeDocument/2006/relationships/slide" Target="slides/slide11.xml"/><Relationship Id="rId38" Type="http://schemas.openxmlformats.org/officeDocument/2006/relationships/font" Target="fonts/ProximaNova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4a59dc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4a59dc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e7c07ac4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e7c07ac4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e7c07adf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e7c07adf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e7c07adf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e7c07adf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e7c07adf0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e7c07adf0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8e7c07adf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8e7c07adf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e7c07adf0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e7c07adf0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dfdfb8f53feb5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dfdfb8f53feb5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fdfb8f53feb56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dfdfb8f53feb56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fdfb8f53feb56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fdfb8f53feb56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4a59dc43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64a59dc43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b65f7b03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b65f7b0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4a59dc43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4a59dc43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b65f7b03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b65f7b03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b65f7b03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b65f7b03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b2509a5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b2509a5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b2509a5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b2509a5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b2509a51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b2509a51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e7c07ac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e7c07ac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52" name="Shape 52"/>
        <p:cNvGrpSpPr/>
        <p:nvPr/>
      </p:nvGrpSpPr>
      <p:grpSpPr>
        <a:xfrm>
          <a:off x="0" y="0"/>
          <a:ext cx="0" cy="0"/>
          <a:chOff x="0" y="0"/>
          <a:chExt cx="0" cy="0"/>
        </a:xfrm>
      </p:grpSpPr>
      <p:sp>
        <p:nvSpPr>
          <p:cNvPr id="53" name="Google Shape;53;p13"/>
          <p:cNvSpPr txBox="1"/>
          <p:nvPr>
            <p:ph type="title"/>
          </p:nvPr>
        </p:nvSpPr>
        <p:spPr>
          <a:xfrm>
            <a:off x="508001" y="457200"/>
            <a:ext cx="6447600" cy="2552700"/>
          </a:xfrm>
          <a:prstGeom prst="rect">
            <a:avLst/>
          </a:prstGeom>
          <a:noFill/>
          <a:ln>
            <a:noFill/>
          </a:ln>
        </p:spPr>
        <p:txBody>
          <a:bodyPr anchorCtr="0" anchor="ctr" bIns="34275" lIns="68575" spcFirstLastPara="1" rIns="68575" wrap="square" tIns="34275">
            <a:normAutofit/>
          </a:bodyPr>
          <a:lstStyle>
            <a:lvl1pPr lvl="0" rtl="0" algn="l">
              <a:lnSpc>
                <a:spcPct val="100000"/>
              </a:lnSpc>
              <a:spcBef>
                <a:spcPts val="0"/>
              </a:spcBef>
              <a:spcAft>
                <a:spcPts val="0"/>
              </a:spcAft>
              <a:buClr>
                <a:schemeClr val="accent1"/>
              </a:buClr>
              <a:buSzPts val="3300"/>
              <a:buFont typeface="Trebuchet MS"/>
              <a:buNone/>
              <a:defRPr b="0" sz="33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4" name="Google Shape;54;p13"/>
          <p:cNvSpPr txBox="1"/>
          <p:nvPr>
            <p:ph idx="1" type="body"/>
          </p:nvPr>
        </p:nvSpPr>
        <p:spPr>
          <a:xfrm>
            <a:off x="508001" y="3352800"/>
            <a:ext cx="6447600" cy="1178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800"/>
              </a:spcBef>
              <a:spcAft>
                <a:spcPts val="0"/>
              </a:spcAft>
              <a:buSzPts val="1100"/>
              <a:buNone/>
              <a:defRPr sz="1400">
                <a:solidFill>
                  <a:srgbClr val="3F3F3F"/>
                </a:solidFill>
              </a:defRPr>
            </a:lvl1pPr>
            <a:lvl2pPr indent="-228600" lvl="1" marL="914400" rtl="0" algn="l">
              <a:lnSpc>
                <a:spcPct val="100000"/>
              </a:lnSpc>
              <a:spcBef>
                <a:spcPts val="800"/>
              </a:spcBef>
              <a:spcAft>
                <a:spcPts val="0"/>
              </a:spcAft>
              <a:buSzPts val="1100"/>
              <a:buNone/>
              <a:defRPr sz="1400">
                <a:solidFill>
                  <a:srgbClr val="888888"/>
                </a:solidFill>
              </a:defRPr>
            </a:lvl2pPr>
            <a:lvl3pPr indent="-228600" lvl="2" marL="1371600" rtl="0" algn="l">
              <a:lnSpc>
                <a:spcPct val="100000"/>
              </a:lnSpc>
              <a:spcBef>
                <a:spcPts val="800"/>
              </a:spcBef>
              <a:spcAft>
                <a:spcPts val="0"/>
              </a:spcAft>
              <a:buSzPts val="1000"/>
              <a:buNone/>
              <a:defRPr sz="1200">
                <a:solidFill>
                  <a:srgbClr val="888888"/>
                </a:solidFill>
              </a:defRPr>
            </a:lvl3pPr>
            <a:lvl4pPr indent="-228600" lvl="3" marL="1828800" rtl="0" algn="l">
              <a:lnSpc>
                <a:spcPct val="100000"/>
              </a:lnSpc>
              <a:spcBef>
                <a:spcPts val="800"/>
              </a:spcBef>
              <a:spcAft>
                <a:spcPts val="0"/>
              </a:spcAft>
              <a:buSzPts val="800"/>
              <a:buNone/>
              <a:defRPr sz="1100">
                <a:solidFill>
                  <a:srgbClr val="888888"/>
                </a:solidFill>
              </a:defRPr>
            </a:lvl4pPr>
            <a:lvl5pPr indent="-228600" lvl="4" marL="2286000" rtl="0" algn="l">
              <a:lnSpc>
                <a:spcPct val="100000"/>
              </a:lnSpc>
              <a:spcBef>
                <a:spcPts val="800"/>
              </a:spcBef>
              <a:spcAft>
                <a:spcPts val="0"/>
              </a:spcAft>
              <a:buSzPts val="800"/>
              <a:buNone/>
              <a:defRPr sz="1100">
                <a:solidFill>
                  <a:srgbClr val="888888"/>
                </a:solidFill>
              </a:defRPr>
            </a:lvl5pPr>
            <a:lvl6pPr indent="-228600" lvl="5" marL="2743200" rtl="0" algn="l">
              <a:lnSpc>
                <a:spcPct val="100000"/>
              </a:lnSpc>
              <a:spcBef>
                <a:spcPts val="800"/>
              </a:spcBef>
              <a:spcAft>
                <a:spcPts val="0"/>
              </a:spcAft>
              <a:buSzPts val="800"/>
              <a:buNone/>
              <a:defRPr sz="1100">
                <a:solidFill>
                  <a:srgbClr val="888888"/>
                </a:solidFill>
              </a:defRPr>
            </a:lvl6pPr>
            <a:lvl7pPr indent="-228600" lvl="6" marL="3200400" rtl="0" algn="l">
              <a:lnSpc>
                <a:spcPct val="100000"/>
              </a:lnSpc>
              <a:spcBef>
                <a:spcPts val="800"/>
              </a:spcBef>
              <a:spcAft>
                <a:spcPts val="0"/>
              </a:spcAft>
              <a:buSzPts val="800"/>
              <a:buNone/>
              <a:defRPr sz="1100">
                <a:solidFill>
                  <a:srgbClr val="888888"/>
                </a:solidFill>
              </a:defRPr>
            </a:lvl7pPr>
            <a:lvl8pPr indent="-228600" lvl="7" marL="3657600" rtl="0" algn="l">
              <a:lnSpc>
                <a:spcPct val="100000"/>
              </a:lnSpc>
              <a:spcBef>
                <a:spcPts val="800"/>
              </a:spcBef>
              <a:spcAft>
                <a:spcPts val="0"/>
              </a:spcAft>
              <a:buSzPts val="800"/>
              <a:buNone/>
              <a:defRPr sz="1100">
                <a:solidFill>
                  <a:srgbClr val="888888"/>
                </a:solidFill>
              </a:defRPr>
            </a:lvl8pPr>
            <a:lvl9pPr indent="-228600" lvl="8" marL="4114800" rtl="0" algn="l">
              <a:lnSpc>
                <a:spcPct val="100000"/>
              </a:lnSpc>
              <a:spcBef>
                <a:spcPts val="800"/>
              </a:spcBef>
              <a:spcAft>
                <a:spcPts val="0"/>
              </a:spcAft>
              <a:buSzPts val="800"/>
              <a:buNone/>
              <a:defRPr sz="1100">
                <a:solidFill>
                  <a:srgbClr val="888888"/>
                </a:solidFill>
              </a:defRPr>
            </a:lvl9pPr>
          </a:lstStyle>
          <a:p/>
        </p:txBody>
      </p:sp>
      <p:sp>
        <p:nvSpPr>
          <p:cNvPr id="55" name="Google Shape;55;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6" name="Google Shape;56;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7" name="Google Shape;57;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gif"/><Relationship Id="rId5" Type="http://schemas.openxmlformats.org/officeDocument/2006/relationships/hyperlink" Target="https://copyrightoffice.portal.gov.bd/sites/default/files/files/copyrightoffice.portal.gov.bd/law/121de2e9_9bc9_4944_bfef_0a12af0864a5/Copyright,2000(1)%20(2).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image.slidesharecdn.com/sectionc162-15-7722-200419160816/85/copyright-act-in-bangladesh-7-320.jpg?cb=166864250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63" name="Google Shape;63;p14"/>
          <p:cNvSpPr/>
          <p:nvPr/>
        </p:nvSpPr>
        <p:spPr>
          <a:xfrm>
            <a:off x="3138320" y="1965789"/>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64" name="Google Shape;64;p14"/>
          <p:cNvSpPr/>
          <p:nvPr/>
        </p:nvSpPr>
        <p:spPr>
          <a:xfrm>
            <a:off x="3993241" y="2808098"/>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65" name="Google Shape;65;p14"/>
          <p:cNvSpPr/>
          <p:nvPr/>
        </p:nvSpPr>
        <p:spPr>
          <a:xfrm>
            <a:off x="3138320" y="2695339"/>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66" name="Google Shape;66;p14"/>
          <p:cNvSpPr/>
          <p:nvPr/>
        </p:nvSpPr>
        <p:spPr>
          <a:xfrm>
            <a:off x="4660880" y="2081531"/>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67" name="Google Shape;67;p14"/>
          <p:cNvSpPr/>
          <p:nvPr/>
        </p:nvSpPr>
        <p:spPr>
          <a:xfrm>
            <a:off x="3138320" y="3465529"/>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68" name="Google Shape;68;p14"/>
          <p:cNvSpPr/>
          <p:nvPr/>
        </p:nvSpPr>
        <p:spPr>
          <a:xfrm>
            <a:off x="3993242" y="3521908"/>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69" name="Google Shape;69;p14"/>
          <p:cNvSpPr/>
          <p:nvPr/>
        </p:nvSpPr>
        <p:spPr>
          <a:xfrm>
            <a:off x="3138320" y="4235711"/>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70" name="Google Shape;70;p14"/>
          <p:cNvSpPr/>
          <p:nvPr/>
        </p:nvSpPr>
        <p:spPr>
          <a:xfrm>
            <a:off x="3993241" y="4292240"/>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71" name="Google Shape;71;p14"/>
          <p:cNvSpPr/>
          <p:nvPr/>
        </p:nvSpPr>
        <p:spPr>
          <a:xfrm>
            <a:off x="8965127" y="1965807"/>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72" name="Google Shape;72;p14"/>
          <p:cNvSpPr/>
          <p:nvPr/>
        </p:nvSpPr>
        <p:spPr>
          <a:xfrm>
            <a:off x="8965127" y="2695357"/>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73" name="Google Shape;73;p14"/>
          <p:cNvSpPr/>
          <p:nvPr/>
        </p:nvSpPr>
        <p:spPr>
          <a:xfrm>
            <a:off x="8965127" y="3465547"/>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74" name="Google Shape;74;p14"/>
          <p:cNvSpPr/>
          <p:nvPr/>
        </p:nvSpPr>
        <p:spPr>
          <a:xfrm>
            <a:off x="8965127" y="4235879"/>
            <a:ext cx="96300" cy="5745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nvGrpSpPr>
          <p:cNvPr id="75" name="Google Shape;75;p14"/>
          <p:cNvGrpSpPr/>
          <p:nvPr/>
        </p:nvGrpSpPr>
        <p:grpSpPr>
          <a:xfrm>
            <a:off x="-573865" y="2994205"/>
            <a:ext cx="8980165" cy="1941715"/>
            <a:chOff x="-2381880" y="5222359"/>
            <a:chExt cx="5694461" cy="1941715"/>
          </a:xfrm>
        </p:grpSpPr>
        <p:sp>
          <p:nvSpPr>
            <p:cNvPr id="76" name="Google Shape;76;p14"/>
            <p:cNvSpPr txBox="1"/>
            <p:nvPr/>
          </p:nvSpPr>
          <p:spPr>
            <a:xfrm>
              <a:off x="-2381880" y="6178874"/>
              <a:ext cx="2644800" cy="985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C0C0C"/>
                  </a:solidFill>
                  <a:latin typeface="Times New Roman"/>
                  <a:ea typeface="Times New Roman"/>
                  <a:cs typeface="Times New Roman"/>
                  <a:sym typeface="Times New Roman"/>
                </a:rPr>
                <a:t>Nusrat Jahan</a:t>
              </a:r>
              <a:endParaRPr/>
            </a:p>
            <a:p>
              <a:pPr indent="0" lvl="0" marL="0" marR="0" rtl="0" algn="ctr">
                <a:spcBef>
                  <a:spcPts val="0"/>
                </a:spcBef>
                <a:spcAft>
                  <a:spcPts val="0"/>
                </a:spcAft>
                <a:buNone/>
              </a:pPr>
              <a:r>
                <a:rPr b="1" lang="en">
                  <a:solidFill>
                    <a:srgbClr val="0C0C0C"/>
                  </a:solidFill>
                  <a:latin typeface="Times New Roman"/>
                  <a:ea typeface="Times New Roman"/>
                  <a:cs typeface="Times New Roman"/>
                  <a:sym typeface="Times New Roman"/>
                </a:rPr>
                <a:t>Lecturer, MIS &amp; </a:t>
              </a:r>
              <a:endParaRPr b="1">
                <a:solidFill>
                  <a:srgbClr val="0C0C0C"/>
                </a:solidFill>
                <a:latin typeface="Times New Roman"/>
                <a:ea typeface="Times New Roman"/>
                <a:cs typeface="Times New Roman"/>
                <a:sym typeface="Times New Roman"/>
              </a:endParaRPr>
            </a:p>
            <a:p>
              <a:pPr indent="0" lvl="0" marL="0" marR="0" rtl="0" algn="ctr">
                <a:spcBef>
                  <a:spcPts val="0"/>
                </a:spcBef>
                <a:spcAft>
                  <a:spcPts val="0"/>
                </a:spcAft>
                <a:buNone/>
              </a:pPr>
              <a:r>
                <a:rPr b="1" lang="en">
                  <a:solidFill>
                    <a:srgbClr val="0C0C0C"/>
                  </a:solidFill>
                  <a:latin typeface="Times New Roman"/>
                  <a:ea typeface="Times New Roman"/>
                  <a:cs typeface="Times New Roman"/>
                  <a:sym typeface="Times New Roman"/>
                </a:rPr>
                <a:t>Assistant Program Coordinator</a:t>
              </a:r>
              <a:endParaRPr/>
            </a:p>
            <a:p>
              <a:pPr indent="0" lvl="0" marL="0" marR="0" rtl="0" algn="ctr">
                <a:spcBef>
                  <a:spcPts val="0"/>
                </a:spcBef>
                <a:spcAft>
                  <a:spcPts val="0"/>
                </a:spcAft>
                <a:buNone/>
              </a:pPr>
              <a:r>
                <a:rPr b="1" lang="en" sz="1400">
                  <a:solidFill>
                    <a:srgbClr val="0C0C0C"/>
                  </a:solidFill>
                  <a:latin typeface="Times New Roman"/>
                  <a:ea typeface="Times New Roman"/>
                  <a:cs typeface="Times New Roman"/>
                  <a:sym typeface="Times New Roman"/>
                </a:rPr>
                <a:t>Green University of Bangladesh</a:t>
              </a:r>
              <a:endParaRPr/>
            </a:p>
          </p:txBody>
        </p:sp>
        <p:sp>
          <p:nvSpPr>
            <p:cNvPr id="77" name="Google Shape;77;p14"/>
            <p:cNvSpPr txBox="1"/>
            <p:nvPr/>
          </p:nvSpPr>
          <p:spPr>
            <a:xfrm>
              <a:off x="264581" y="5222359"/>
              <a:ext cx="3048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rgbClr val="A5A5A5"/>
                </a:solidFill>
                <a:latin typeface="Twentieth Century"/>
                <a:ea typeface="Twentieth Century"/>
                <a:cs typeface="Twentieth Century"/>
                <a:sym typeface="Twentieth Century"/>
              </a:endParaRPr>
            </a:p>
          </p:txBody>
        </p:sp>
      </p:grpSp>
      <p:sp>
        <p:nvSpPr>
          <p:cNvPr id="78" name="Google Shape;78;p14"/>
          <p:cNvSpPr txBox="1"/>
          <p:nvPr/>
        </p:nvSpPr>
        <p:spPr>
          <a:xfrm>
            <a:off x="-390873" y="1278975"/>
            <a:ext cx="36255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800">
                <a:solidFill>
                  <a:srgbClr val="0C0C0C"/>
                </a:solidFill>
                <a:latin typeface="Times New Roman"/>
                <a:ea typeface="Times New Roman"/>
                <a:cs typeface="Times New Roman"/>
                <a:sym typeface="Times New Roman"/>
              </a:rPr>
              <a:t>Course Instructor</a:t>
            </a:r>
            <a:endParaRPr/>
          </a:p>
        </p:txBody>
      </p:sp>
      <p:sp>
        <p:nvSpPr>
          <p:cNvPr id="79" name="Google Shape;79;p14"/>
          <p:cNvSpPr txBox="1"/>
          <p:nvPr/>
        </p:nvSpPr>
        <p:spPr>
          <a:xfrm>
            <a:off x="4445051" y="5718157"/>
            <a:ext cx="31158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80" name="Google Shape;80;p14"/>
          <p:cNvSpPr/>
          <p:nvPr/>
        </p:nvSpPr>
        <p:spPr>
          <a:xfrm>
            <a:off x="4321206" y="766873"/>
            <a:ext cx="4822800" cy="77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 name="Google Shape;81;p14"/>
          <p:cNvGrpSpPr/>
          <p:nvPr/>
        </p:nvGrpSpPr>
        <p:grpSpPr>
          <a:xfrm>
            <a:off x="0" y="78925"/>
            <a:ext cx="3023095" cy="685800"/>
            <a:chOff x="0" y="237682"/>
            <a:chExt cx="3412456" cy="685800"/>
          </a:xfrm>
        </p:grpSpPr>
        <p:sp>
          <p:nvSpPr>
            <p:cNvPr id="82" name="Google Shape;82;p14"/>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87" name="Google Shape;87;p14"/>
          <p:cNvSpPr txBox="1"/>
          <p:nvPr/>
        </p:nvSpPr>
        <p:spPr>
          <a:xfrm>
            <a:off x="253826" y="193025"/>
            <a:ext cx="23361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Teko"/>
                <a:ea typeface="Teko"/>
                <a:cs typeface="Teko"/>
                <a:sym typeface="Teko"/>
              </a:rPr>
              <a:t>GED 405-CSE(201)</a:t>
            </a:r>
            <a:endParaRPr sz="1100"/>
          </a:p>
        </p:txBody>
      </p:sp>
      <p:pic>
        <p:nvPicPr>
          <p:cNvPr descr="Green University of Bangladesh" id="88" name="Google Shape;88;p14"/>
          <p:cNvPicPr preferRelativeResize="0"/>
          <p:nvPr/>
        </p:nvPicPr>
        <p:blipFill rotWithShape="1">
          <a:blip r:embed="rId3">
            <a:alphaModFix/>
          </a:blip>
          <a:srcRect b="0" l="0" r="0" t="0"/>
          <a:stretch/>
        </p:blipFill>
        <p:spPr>
          <a:xfrm>
            <a:off x="7304057" y="106160"/>
            <a:ext cx="1757363" cy="585788"/>
          </a:xfrm>
          <a:prstGeom prst="rect">
            <a:avLst/>
          </a:prstGeom>
          <a:noFill/>
          <a:ln>
            <a:noFill/>
          </a:ln>
        </p:spPr>
      </p:pic>
      <p:sp>
        <p:nvSpPr>
          <p:cNvPr id="89" name="Google Shape;89;p14"/>
          <p:cNvSpPr/>
          <p:nvPr/>
        </p:nvSpPr>
        <p:spPr>
          <a:xfrm>
            <a:off x="524489" y="2203057"/>
            <a:ext cx="1571100" cy="987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 name="Google Shape;90;p14"/>
          <p:cNvSpPr/>
          <p:nvPr/>
        </p:nvSpPr>
        <p:spPr>
          <a:xfrm>
            <a:off x="252250" y="1668300"/>
            <a:ext cx="2115600" cy="20574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91" name="Google Shape;91;p14"/>
          <p:cNvPicPr preferRelativeResize="0"/>
          <p:nvPr/>
        </p:nvPicPr>
        <p:blipFill rotWithShape="1">
          <a:blip r:embed="rId4">
            <a:alphaModFix/>
          </a:blip>
          <a:srcRect b="3514" l="0" r="0" t="3505"/>
          <a:stretch/>
        </p:blipFill>
        <p:spPr>
          <a:xfrm>
            <a:off x="333250" y="1720212"/>
            <a:ext cx="1953600" cy="1953600"/>
          </a:xfrm>
          <a:prstGeom prst="ellipse">
            <a:avLst/>
          </a:prstGeom>
          <a:noFill/>
          <a:ln>
            <a:noFill/>
          </a:ln>
        </p:spPr>
      </p:pic>
      <p:sp>
        <p:nvSpPr>
          <p:cNvPr id="92" name="Google Shape;92;p14"/>
          <p:cNvSpPr/>
          <p:nvPr/>
        </p:nvSpPr>
        <p:spPr>
          <a:xfrm>
            <a:off x="3993241" y="4292240"/>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3" name="Google Shape;93;p14"/>
          <p:cNvSpPr/>
          <p:nvPr/>
        </p:nvSpPr>
        <p:spPr>
          <a:xfrm>
            <a:off x="3023100" y="167875"/>
            <a:ext cx="4332900" cy="507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100">
                <a:solidFill>
                  <a:srgbClr val="A20000"/>
                </a:solidFill>
                <a:latin typeface="Teko"/>
                <a:ea typeface="Teko"/>
                <a:cs typeface="Teko"/>
                <a:sym typeface="Teko"/>
              </a:rPr>
              <a:t>Industrial and Operational Management</a:t>
            </a:r>
            <a:endParaRPr sz="1100"/>
          </a:p>
          <a:p>
            <a:pPr indent="0" lvl="0" marL="0" marR="0" rtl="0" algn="l">
              <a:spcBef>
                <a:spcPts val="0"/>
              </a:spcBef>
              <a:spcAft>
                <a:spcPts val="0"/>
              </a:spcAft>
              <a:buClr>
                <a:srgbClr val="000000"/>
              </a:buClr>
              <a:buFont typeface="Arial"/>
              <a:buNone/>
            </a:pPr>
            <a:r>
              <a:t/>
            </a:r>
            <a:endParaRPr b="1" sz="2200">
              <a:solidFill>
                <a:srgbClr val="A20000"/>
              </a:solidFill>
              <a:latin typeface="Teko"/>
              <a:ea typeface="Teko"/>
              <a:cs typeface="Teko"/>
              <a:sym typeface="Teko"/>
            </a:endParaRPr>
          </a:p>
        </p:txBody>
      </p:sp>
      <p:sp>
        <p:nvSpPr>
          <p:cNvPr id="94" name="Google Shape;94;p14"/>
          <p:cNvSpPr txBox="1"/>
          <p:nvPr/>
        </p:nvSpPr>
        <p:spPr>
          <a:xfrm>
            <a:off x="4126006" y="1737125"/>
            <a:ext cx="428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Alfa Slab One"/>
                <a:ea typeface="Alfa Slab One"/>
                <a:cs typeface="Alfa Slab One"/>
                <a:sym typeface="Alfa Slab One"/>
              </a:rPr>
              <a:t>Topic: </a:t>
            </a:r>
            <a:r>
              <a:rPr lang="en" sz="2400">
                <a:solidFill>
                  <a:schemeClr val="accent3"/>
                </a:solidFill>
                <a:latin typeface="Proxima Nova Semibold"/>
                <a:ea typeface="Proxima Nova Semibold"/>
                <a:cs typeface="Proxima Nova Semibold"/>
                <a:sym typeface="Proxima Nova Semibold"/>
              </a:rPr>
              <a:t>Copyright ©</a:t>
            </a:r>
            <a:endParaRPr sz="2400">
              <a:solidFill>
                <a:schemeClr val="accent3"/>
              </a:solidFill>
              <a:latin typeface="Proxima Nova Semibold"/>
              <a:ea typeface="Proxima Nova Semibold"/>
              <a:cs typeface="Proxima Nova Semibold"/>
              <a:sym typeface="Proxima Nova Semibold"/>
            </a:endParaRPr>
          </a:p>
        </p:txBody>
      </p:sp>
      <p:sp>
        <p:nvSpPr>
          <p:cNvPr id="95" name="Google Shape;95;p14"/>
          <p:cNvSpPr/>
          <p:nvPr/>
        </p:nvSpPr>
        <p:spPr>
          <a:xfrm>
            <a:off x="4086091" y="2675711"/>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6" name="Google Shape;96;p14"/>
          <p:cNvSpPr/>
          <p:nvPr/>
        </p:nvSpPr>
        <p:spPr>
          <a:xfrm>
            <a:off x="3762500" y="2744302"/>
            <a:ext cx="5167500" cy="228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 sz="1900">
                <a:solidFill>
                  <a:srgbClr val="980000"/>
                </a:solidFill>
                <a:latin typeface="Alfa Slab One"/>
                <a:ea typeface="Alfa Slab One"/>
                <a:cs typeface="Alfa Slab One"/>
                <a:sym typeface="Alfa Slab One"/>
              </a:rPr>
              <a:t>PRESENTED BY</a:t>
            </a:r>
            <a:endParaRPr sz="1800">
              <a:latin typeface="Trebuchet MS"/>
              <a:ea typeface="Trebuchet MS"/>
              <a:cs typeface="Trebuchet MS"/>
              <a:sym typeface="Trebuchet MS"/>
            </a:endParaRPr>
          </a:p>
          <a:p>
            <a:pPr indent="0" lvl="0" marL="0" rtl="0" algn="l">
              <a:spcBef>
                <a:spcPts val="0"/>
              </a:spcBef>
              <a:spcAft>
                <a:spcPts val="0"/>
              </a:spcAft>
              <a:buSzPts val="1800"/>
              <a:buNone/>
            </a:pPr>
            <a:r>
              <a:t/>
            </a:r>
            <a:endParaRPr sz="1800">
              <a:latin typeface="Trebuchet MS"/>
              <a:ea typeface="Trebuchet MS"/>
              <a:cs typeface="Trebuchet MS"/>
              <a:sym typeface="Trebuchet MS"/>
            </a:endParaRPr>
          </a:p>
          <a:p>
            <a:pPr indent="0" lvl="0" marL="0" rtl="0" algn="l">
              <a:spcBef>
                <a:spcPts val="0"/>
              </a:spcBef>
              <a:spcAft>
                <a:spcPts val="0"/>
              </a:spcAft>
              <a:buSzPts val="1800"/>
              <a:buNone/>
            </a:pPr>
            <a:r>
              <a:rPr lang="en" sz="2000">
                <a:latin typeface="Encode Sans Semi Condensed"/>
                <a:ea typeface="Encode Sans Semi Condensed"/>
                <a:cs typeface="Encode Sans Semi Condensed"/>
                <a:sym typeface="Encode Sans Semi Condensed"/>
              </a:rPr>
              <a:t>Samayun Miah Chowdhury (222015031)</a:t>
            </a:r>
            <a:endParaRPr sz="2000">
              <a:latin typeface="Encode Sans Semi Condensed"/>
              <a:ea typeface="Encode Sans Semi Condensed"/>
              <a:cs typeface="Encode Sans Semi Condensed"/>
              <a:sym typeface="Encode Sans Semi Condensed"/>
            </a:endParaRPr>
          </a:p>
          <a:p>
            <a:pPr indent="0" lvl="0" marL="0" rtl="0" algn="l">
              <a:spcBef>
                <a:spcPts val="0"/>
              </a:spcBef>
              <a:spcAft>
                <a:spcPts val="0"/>
              </a:spcAft>
              <a:buSzPts val="1800"/>
              <a:buNone/>
            </a:pPr>
            <a:r>
              <a:rPr lang="en" sz="2000">
                <a:latin typeface="Encode Sans Semi Condensed"/>
                <a:ea typeface="Encode Sans Semi Condensed"/>
                <a:cs typeface="Encode Sans Semi Condensed"/>
                <a:sym typeface="Encode Sans Semi Condensed"/>
              </a:rPr>
              <a:t>Rakibul Islam (213015028</a:t>
            </a:r>
            <a:r>
              <a:rPr lang="en" sz="2000">
                <a:latin typeface="Encode Sans Semi Condensed"/>
                <a:ea typeface="Encode Sans Semi Condensed"/>
                <a:cs typeface="Encode Sans Semi Condensed"/>
                <a:sym typeface="Encode Sans Semi Condensed"/>
              </a:rPr>
              <a:t>)</a:t>
            </a:r>
            <a:endParaRPr sz="2000">
              <a:latin typeface="Encode Sans Semi Condensed"/>
              <a:ea typeface="Encode Sans Semi Condensed"/>
              <a:cs typeface="Encode Sans Semi Condensed"/>
              <a:sym typeface="Encode Sans Semi Condensed"/>
            </a:endParaRPr>
          </a:p>
          <a:p>
            <a:pPr indent="0" lvl="0" marL="0" rtl="0" algn="l">
              <a:spcBef>
                <a:spcPts val="0"/>
              </a:spcBef>
              <a:spcAft>
                <a:spcPts val="0"/>
              </a:spcAft>
              <a:buSzPts val="1800"/>
              <a:buNone/>
            </a:pPr>
            <a:r>
              <a:rPr lang="en" sz="2000">
                <a:latin typeface="Encode Sans Semi Condensed"/>
                <a:ea typeface="Encode Sans Semi Condensed"/>
                <a:cs typeface="Encode Sans Semi Condensed"/>
                <a:sym typeface="Encode Sans Semi Condensed"/>
              </a:rPr>
              <a:t>Rimon Ahammad (221015018)</a:t>
            </a:r>
            <a:endParaRPr sz="2000">
              <a:latin typeface="Encode Sans Semi Condensed"/>
              <a:ea typeface="Encode Sans Semi Condensed"/>
              <a:cs typeface="Encode Sans Semi Condensed"/>
              <a:sym typeface="Encode Sans Semi Condensed"/>
            </a:endParaRPr>
          </a:p>
          <a:p>
            <a:pPr indent="0" lvl="0" marL="0" rtl="0" algn="l">
              <a:spcBef>
                <a:spcPts val="0"/>
              </a:spcBef>
              <a:spcAft>
                <a:spcPts val="0"/>
              </a:spcAft>
              <a:buSzPts val="1800"/>
              <a:buNone/>
            </a:pPr>
            <a:r>
              <a:rPr lang="en" sz="2000">
                <a:latin typeface="Encode Sans Semi Condensed"/>
                <a:ea typeface="Encode Sans Semi Condensed"/>
                <a:cs typeface="Encode Sans Semi Condensed"/>
                <a:sym typeface="Encode Sans Semi Condensed"/>
              </a:rPr>
              <a:t>Mehedi Hasan (222015040)</a:t>
            </a:r>
            <a:endParaRPr sz="2000">
              <a:latin typeface="Encode Sans Semi Condensed"/>
              <a:ea typeface="Encode Sans Semi Condensed"/>
              <a:cs typeface="Encode Sans Semi Condensed"/>
              <a:sym typeface="Encode Sans Semi Condensed"/>
            </a:endParaRPr>
          </a:p>
          <a:p>
            <a:pPr indent="0" lvl="0" marL="0" rtl="0" algn="l">
              <a:spcBef>
                <a:spcPts val="0"/>
              </a:spcBef>
              <a:spcAft>
                <a:spcPts val="0"/>
              </a:spcAft>
              <a:buSzPts val="1800"/>
              <a:buNone/>
            </a:pPr>
            <a:r>
              <a:rPr lang="en" sz="2000">
                <a:latin typeface="Encode Sans Semi Condensed"/>
                <a:ea typeface="Encode Sans Semi Condensed"/>
                <a:cs typeface="Encode Sans Semi Condensed"/>
                <a:sym typeface="Encode Sans Semi Condensed"/>
              </a:rPr>
              <a:t>Al Imran (201015089)</a:t>
            </a:r>
            <a:endParaRPr sz="2000">
              <a:latin typeface="Encode Sans Semi Condensed"/>
              <a:ea typeface="Encode Sans Semi Condensed"/>
              <a:cs typeface="Encode Sans Semi Condensed"/>
              <a:sym typeface="Encode Sans Semi Condensed"/>
            </a:endParaRPr>
          </a:p>
          <a:p>
            <a:pPr indent="0" lvl="0" marL="0" marR="0" rtl="0" algn="l">
              <a:spcBef>
                <a:spcPts val="0"/>
              </a:spcBef>
              <a:spcAft>
                <a:spcPts val="0"/>
              </a:spcAft>
              <a:buNone/>
            </a:pPr>
            <a:r>
              <a:t/>
            </a:r>
            <a:endParaRPr sz="2400">
              <a:latin typeface="Calibri"/>
              <a:ea typeface="Calibri"/>
              <a:cs typeface="Calibri"/>
              <a:sym typeface="Calibri"/>
            </a:endParaRPr>
          </a:p>
        </p:txBody>
      </p:sp>
      <p:sp>
        <p:nvSpPr>
          <p:cNvPr id="97" name="Google Shape;97;p14"/>
          <p:cNvSpPr/>
          <p:nvPr/>
        </p:nvSpPr>
        <p:spPr>
          <a:xfrm>
            <a:off x="4523891" y="4957140"/>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8" name="Google Shape;98;p14"/>
          <p:cNvSpPr/>
          <p:nvPr/>
        </p:nvSpPr>
        <p:spPr>
          <a:xfrm>
            <a:off x="4523891" y="4957140"/>
            <a:ext cx="7043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99" name="Google Shape;9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3"/>
          <p:cNvPicPr preferRelativeResize="0"/>
          <p:nvPr/>
        </p:nvPicPr>
        <p:blipFill>
          <a:blip r:embed="rId3">
            <a:alphaModFix/>
          </a:blip>
          <a:stretch>
            <a:fillRect/>
          </a:stretch>
        </p:blipFill>
        <p:spPr>
          <a:xfrm>
            <a:off x="2736375" y="0"/>
            <a:ext cx="3205876" cy="4973524"/>
          </a:xfrm>
          <a:prstGeom prst="rect">
            <a:avLst/>
          </a:prstGeom>
          <a:noFill/>
          <a:ln>
            <a:noFill/>
          </a:ln>
        </p:spPr>
      </p:pic>
      <p:pic>
        <p:nvPicPr>
          <p:cNvPr id="254" name="Google Shape;254;p23"/>
          <p:cNvPicPr preferRelativeResize="0"/>
          <p:nvPr/>
        </p:nvPicPr>
        <p:blipFill>
          <a:blip r:embed="rId4">
            <a:alphaModFix/>
          </a:blip>
          <a:stretch>
            <a:fillRect/>
          </a:stretch>
        </p:blipFill>
        <p:spPr>
          <a:xfrm>
            <a:off x="6002775" y="84988"/>
            <a:ext cx="3141226" cy="4973525"/>
          </a:xfrm>
          <a:prstGeom prst="rect">
            <a:avLst/>
          </a:prstGeom>
          <a:noFill/>
          <a:ln>
            <a:noFill/>
          </a:ln>
        </p:spPr>
      </p:pic>
      <p:sp>
        <p:nvSpPr>
          <p:cNvPr id="255" name="Google Shape;255;p23"/>
          <p:cNvSpPr txBox="1"/>
          <p:nvPr/>
        </p:nvSpPr>
        <p:spPr>
          <a:xfrm>
            <a:off x="0" y="1070100"/>
            <a:ext cx="2905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Identify Your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Prepare Necessary Materials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Copyright Office in Bangladesh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Application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Submit the Application</a:t>
            </a:r>
            <a:endParaRPr/>
          </a:p>
          <a:p>
            <a:pPr indent="0" lvl="0" marL="0" rtl="0" algn="l">
              <a:spcBef>
                <a:spcPts val="0"/>
              </a:spcBef>
              <a:spcAft>
                <a:spcPts val="0"/>
              </a:spcAft>
              <a:buNone/>
            </a:pPr>
            <a:r>
              <a:t/>
            </a:r>
            <a:endParaRPr/>
          </a:p>
        </p:txBody>
      </p:sp>
      <p:sp>
        <p:nvSpPr>
          <p:cNvPr id="256" name="Google Shape;25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4"/>
          <p:cNvPicPr preferRelativeResize="0"/>
          <p:nvPr/>
        </p:nvPicPr>
        <p:blipFill>
          <a:blip r:embed="rId3">
            <a:alphaModFix/>
          </a:blip>
          <a:stretch>
            <a:fillRect/>
          </a:stretch>
        </p:blipFill>
        <p:spPr>
          <a:xfrm>
            <a:off x="2537625" y="0"/>
            <a:ext cx="3174675" cy="4947676"/>
          </a:xfrm>
          <a:prstGeom prst="rect">
            <a:avLst/>
          </a:prstGeom>
          <a:noFill/>
          <a:ln>
            <a:noFill/>
          </a:ln>
        </p:spPr>
      </p:pic>
      <p:pic>
        <p:nvPicPr>
          <p:cNvPr id="262" name="Google Shape;262;p24"/>
          <p:cNvPicPr preferRelativeResize="0"/>
          <p:nvPr/>
        </p:nvPicPr>
        <p:blipFill>
          <a:blip r:embed="rId4">
            <a:alphaModFix/>
          </a:blip>
          <a:stretch>
            <a:fillRect/>
          </a:stretch>
        </p:blipFill>
        <p:spPr>
          <a:xfrm>
            <a:off x="5964600" y="0"/>
            <a:ext cx="3056550" cy="4877249"/>
          </a:xfrm>
          <a:prstGeom prst="rect">
            <a:avLst/>
          </a:prstGeom>
          <a:noFill/>
          <a:ln>
            <a:noFill/>
          </a:ln>
        </p:spPr>
      </p:pic>
      <p:sp>
        <p:nvSpPr>
          <p:cNvPr id="263" name="Google Shape;263;p24"/>
          <p:cNvSpPr txBox="1"/>
          <p:nvPr/>
        </p:nvSpPr>
        <p:spPr>
          <a:xfrm>
            <a:off x="602625" y="155535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 Pay the Fee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7. Wait for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8. Copyright Certificate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 Enforce Our Rights</a:t>
            </a:r>
            <a:endParaRPr/>
          </a:p>
          <a:p>
            <a:pPr indent="0" lvl="0" marL="0" rtl="0" algn="l">
              <a:spcBef>
                <a:spcPts val="0"/>
              </a:spcBef>
              <a:spcAft>
                <a:spcPts val="0"/>
              </a:spcAft>
              <a:buNone/>
            </a:pPr>
            <a:r>
              <a:t/>
            </a:r>
            <a:endParaRPr/>
          </a:p>
        </p:txBody>
      </p:sp>
      <p:sp>
        <p:nvSpPr>
          <p:cNvPr id="264" name="Google Shape;26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25"/>
          <p:cNvGrpSpPr/>
          <p:nvPr/>
        </p:nvGrpSpPr>
        <p:grpSpPr>
          <a:xfrm>
            <a:off x="0" y="78925"/>
            <a:ext cx="2735083" cy="685800"/>
            <a:chOff x="0" y="237682"/>
            <a:chExt cx="3412456" cy="685800"/>
          </a:xfrm>
        </p:grpSpPr>
        <p:sp>
          <p:nvSpPr>
            <p:cNvPr id="270" name="Google Shape;270;p25"/>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5"/>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5"/>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5"/>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5"/>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275" name="Google Shape;275;p25"/>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276" name="Google Shape;276;p25"/>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277" name="Google Shape;277;p25"/>
          <p:cNvSpPr/>
          <p:nvPr/>
        </p:nvSpPr>
        <p:spPr>
          <a:xfrm>
            <a:off x="3137975" y="167875"/>
            <a:ext cx="3171900" cy="8415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202122"/>
                </a:solidFill>
                <a:latin typeface="Encode Sans Semi Condensed"/>
                <a:ea typeface="Encode Sans Semi Condensed"/>
                <a:cs typeface="Encode Sans Semi Condensed"/>
                <a:sym typeface="Encode Sans Semi Condensed"/>
              </a:rPr>
              <a:t>Copyrightable works &amp; Duration </a:t>
            </a:r>
            <a:endParaRPr b="1" sz="2700"/>
          </a:p>
        </p:txBody>
      </p:sp>
      <p:sp>
        <p:nvSpPr>
          <p:cNvPr id="278" name="Google Shape;278;p25"/>
          <p:cNvSpPr txBox="1"/>
          <p:nvPr>
            <p:ph idx="1" type="body"/>
          </p:nvPr>
        </p:nvSpPr>
        <p:spPr>
          <a:xfrm>
            <a:off x="218325" y="1450513"/>
            <a:ext cx="5566500" cy="21813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Artistic works, including photographs</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Dramatic works</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Literary works</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Musical works</a:t>
            </a:r>
            <a:endParaRPr>
              <a:solidFill>
                <a:srgbClr val="202122"/>
              </a:solidFill>
              <a:latin typeface="Encode Sans Semi Condensed"/>
              <a:ea typeface="Encode Sans Semi Condensed"/>
              <a:cs typeface="Encode Sans Semi Condensed"/>
              <a:sym typeface="Encode Sans Semi Condensed"/>
            </a:endParaRPr>
          </a:p>
        </p:txBody>
      </p:sp>
      <p:sp>
        <p:nvSpPr>
          <p:cNvPr id="279" name="Google Shape;279;p25"/>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0" name="Google Shape;280;p25"/>
          <p:cNvSpPr txBox="1"/>
          <p:nvPr>
            <p:ph idx="12" type="sldNum"/>
          </p:nvPr>
        </p:nvSpPr>
        <p:spPr>
          <a:xfrm>
            <a:off x="664083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25"/>
          <p:cNvPicPr preferRelativeResize="0"/>
          <p:nvPr/>
        </p:nvPicPr>
        <p:blipFill>
          <a:blip r:embed="rId4">
            <a:alphaModFix/>
          </a:blip>
          <a:stretch>
            <a:fillRect/>
          </a:stretch>
        </p:blipFill>
        <p:spPr>
          <a:xfrm>
            <a:off x="4656725" y="1590037"/>
            <a:ext cx="3700025" cy="253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26"/>
          <p:cNvGrpSpPr/>
          <p:nvPr/>
        </p:nvGrpSpPr>
        <p:grpSpPr>
          <a:xfrm>
            <a:off x="0" y="78925"/>
            <a:ext cx="2735083" cy="685800"/>
            <a:chOff x="0" y="237682"/>
            <a:chExt cx="3412456" cy="685800"/>
          </a:xfrm>
        </p:grpSpPr>
        <p:sp>
          <p:nvSpPr>
            <p:cNvPr id="287" name="Google Shape;287;p26"/>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6"/>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6"/>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6"/>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6"/>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292" name="Google Shape;292;p26"/>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293" name="Google Shape;293;p26"/>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294" name="Google Shape;294;p26"/>
          <p:cNvSpPr/>
          <p:nvPr/>
        </p:nvSpPr>
        <p:spPr>
          <a:xfrm>
            <a:off x="3137975" y="167875"/>
            <a:ext cx="3561300" cy="5079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202122"/>
                </a:solidFill>
                <a:latin typeface="Encode Sans Semi Condensed"/>
                <a:ea typeface="Encode Sans Semi Condensed"/>
                <a:cs typeface="Encode Sans Semi Condensed"/>
                <a:sym typeface="Encode Sans Semi Condensed"/>
              </a:rPr>
              <a:t>Non-copyrightable works</a:t>
            </a:r>
            <a:endParaRPr b="1" sz="2700"/>
          </a:p>
        </p:txBody>
      </p:sp>
      <p:sp>
        <p:nvSpPr>
          <p:cNvPr id="295" name="Google Shape;295;p26"/>
          <p:cNvSpPr txBox="1"/>
          <p:nvPr>
            <p:ph idx="1" type="body"/>
          </p:nvPr>
        </p:nvSpPr>
        <p:spPr>
          <a:xfrm>
            <a:off x="0" y="1539475"/>
            <a:ext cx="4881900" cy="14055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Facts</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Ideas</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System or </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Methods of operation</a:t>
            </a:r>
            <a:endParaRPr>
              <a:solidFill>
                <a:srgbClr val="202122"/>
              </a:solidFill>
              <a:latin typeface="Encode Sans Semi Condensed"/>
              <a:ea typeface="Encode Sans Semi Condensed"/>
              <a:cs typeface="Encode Sans Semi Condensed"/>
              <a:sym typeface="Encode Sans Semi Condensed"/>
            </a:endParaRPr>
          </a:p>
        </p:txBody>
      </p:sp>
      <p:sp>
        <p:nvSpPr>
          <p:cNvPr id="296" name="Google Shape;296;p26"/>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7" name="Google Shape;297;p26"/>
          <p:cNvSpPr txBox="1"/>
          <p:nvPr>
            <p:ph idx="12" type="sldNum"/>
          </p:nvPr>
        </p:nvSpPr>
        <p:spPr>
          <a:xfrm>
            <a:off x="6663258"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26"/>
          <p:cNvPicPr preferRelativeResize="0"/>
          <p:nvPr/>
        </p:nvPicPr>
        <p:blipFill>
          <a:blip r:embed="rId4">
            <a:alphaModFix/>
          </a:blip>
          <a:stretch>
            <a:fillRect/>
          </a:stretch>
        </p:blipFill>
        <p:spPr>
          <a:xfrm>
            <a:off x="3646275" y="1273225"/>
            <a:ext cx="3978200" cy="298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27"/>
          <p:cNvGrpSpPr/>
          <p:nvPr/>
        </p:nvGrpSpPr>
        <p:grpSpPr>
          <a:xfrm>
            <a:off x="0" y="78925"/>
            <a:ext cx="2735083" cy="685800"/>
            <a:chOff x="0" y="237682"/>
            <a:chExt cx="3412456" cy="685800"/>
          </a:xfrm>
        </p:grpSpPr>
        <p:sp>
          <p:nvSpPr>
            <p:cNvPr id="304" name="Google Shape;304;p27"/>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27"/>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7"/>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27"/>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27"/>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09" name="Google Shape;309;p27"/>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310" name="Google Shape;310;p27"/>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311" name="Google Shape;311;p27"/>
          <p:cNvSpPr/>
          <p:nvPr/>
        </p:nvSpPr>
        <p:spPr>
          <a:xfrm>
            <a:off x="3137975" y="167875"/>
            <a:ext cx="3769800" cy="7890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202122"/>
                </a:solidFill>
                <a:latin typeface="Encode Sans Semi Condensed"/>
                <a:ea typeface="Encode Sans Semi Condensed"/>
                <a:cs typeface="Encode Sans Semi Condensed"/>
                <a:sym typeface="Encode Sans Semi Condensed"/>
              </a:rPr>
              <a:t>Things to know before using the copyright works</a:t>
            </a:r>
            <a:endParaRPr b="1" sz="2700"/>
          </a:p>
        </p:txBody>
      </p:sp>
      <p:sp>
        <p:nvSpPr>
          <p:cNvPr id="312" name="Google Shape;312;p27"/>
          <p:cNvSpPr txBox="1"/>
          <p:nvPr>
            <p:ph idx="1" type="body"/>
          </p:nvPr>
        </p:nvSpPr>
        <p:spPr>
          <a:xfrm>
            <a:off x="181525" y="2033175"/>
            <a:ext cx="4881900" cy="1426800"/>
          </a:xfrm>
          <a:prstGeom prst="rect">
            <a:avLst/>
          </a:prstGeom>
        </p:spPr>
        <p:txBody>
          <a:bodyPr anchorCtr="0" anchor="ctr" bIns="91425" lIns="91425" spcFirstLastPara="1" rIns="91425" wrap="square" tIns="91425">
            <a:normAutofit lnSpcReduction="10000"/>
          </a:bodyPr>
          <a:lstStyle/>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Check who owns it</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Get a permission to use it</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Give credit to the creator </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But it (if necessary)</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Use it </a:t>
            </a:r>
            <a:r>
              <a:rPr lang="en">
                <a:solidFill>
                  <a:srgbClr val="202122"/>
                </a:solidFill>
                <a:latin typeface="Encode Sans Semi Condensed"/>
                <a:ea typeface="Encode Sans Semi Condensed"/>
                <a:cs typeface="Encode Sans Semi Condensed"/>
                <a:sym typeface="Encode Sans Semi Condensed"/>
              </a:rPr>
              <a:t>responsibly</a:t>
            </a:r>
            <a:endParaRPr>
              <a:solidFill>
                <a:srgbClr val="202122"/>
              </a:solidFill>
              <a:latin typeface="Encode Sans Semi Condensed"/>
              <a:ea typeface="Encode Sans Semi Condensed"/>
              <a:cs typeface="Encode Sans Semi Condensed"/>
              <a:sym typeface="Encode Sans Semi Condensed"/>
            </a:endParaRPr>
          </a:p>
        </p:txBody>
      </p:sp>
      <p:sp>
        <p:nvSpPr>
          <p:cNvPr id="313" name="Google Shape;313;p27"/>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4" name="Google Shape;314;p27"/>
          <p:cNvSpPr txBox="1"/>
          <p:nvPr>
            <p:ph idx="12" type="sldNum"/>
          </p:nvPr>
        </p:nvSpPr>
        <p:spPr>
          <a:xfrm>
            <a:off x="66557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27"/>
          <p:cNvPicPr preferRelativeResize="0"/>
          <p:nvPr/>
        </p:nvPicPr>
        <p:blipFill>
          <a:blip r:embed="rId4">
            <a:alphaModFix/>
          </a:blip>
          <a:stretch>
            <a:fillRect/>
          </a:stretch>
        </p:blipFill>
        <p:spPr>
          <a:xfrm>
            <a:off x="3834225" y="1491808"/>
            <a:ext cx="5229974" cy="273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28"/>
          <p:cNvGrpSpPr/>
          <p:nvPr/>
        </p:nvGrpSpPr>
        <p:grpSpPr>
          <a:xfrm>
            <a:off x="0" y="78925"/>
            <a:ext cx="2735083" cy="685800"/>
            <a:chOff x="0" y="237682"/>
            <a:chExt cx="3412456" cy="685800"/>
          </a:xfrm>
        </p:grpSpPr>
        <p:sp>
          <p:nvSpPr>
            <p:cNvPr id="321" name="Google Shape;321;p28"/>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8"/>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8"/>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8"/>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8"/>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26" name="Google Shape;326;p28"/>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327" name="Google Shape;327;p28"/>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328" name="Google Shape;328;p28"/>
          <p:cNvSpPr/>
          <p:nvPr/>
        </p:nvSpPr>
        <p:spPr>
          <a:xfrm>
            <a:off x="3137975" y="167875"/>
            <a:ext cx="3769800" cy="7890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202122"/>
                </a:solidFill>
                <a:latin typeface="Encode Sans Semi Condensed"/>
                <a:ea typeface="Encode Sans Semi Condensed"/>
                <a:cs typeface="Encode Sans Semi Condensed"/>
                <a:sym typeface="Encode Sans Semi Condensed"/>
              </a:rPr>
              <a:t>Fair uses of works are</a:t>
            </a:r>
            <a:endParaRPr b="1" sz="2700"/>
          </a:p>
        </p:txBody>
      </p:sp>
      <p:sp>
        <p:nvSpPr>
          <p:cNvPr id="329" name="Google Shape;329;p28"/>
          <p:cNvSpPr txBox="1"/>
          <p:nvPr>
            <p:ph idx="1" type="body"/>
          </p:nvPr>
        </p:nvSpPr>
        <p:spPr>
          <a:xfrm>
            <a:off x="206200" y="1869000"/>
            <a:ext cx="4881900" cy="1405500"/>
          </a:xfrm>
          <a:prstGeom prst="rect">
            <a:avLst/>
          </a:prstGeom>
        </p:spPr>
        <p:txBody>
          <a:bodyPr anchorCtr="0" anchor="ctr" bIns="91425" lIns="91425" spcFirstLastPara="1" rIns="91425" wrap="square" tIns="91425">
            <a:normAutofit/>
          </a:bodyPr>
          <a:lstStyle/>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School work and education</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News reporting </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Criticising or, commenting </a:t>
            </a:r>
            <a:endParaRPr>
              <a:solidFill>
                <a:srgbClr val="202122"/>
              </a:solidFill>
              <a:latin typeface="Encode Sans Semi Condensed"/>
              <a:ea typeface="Encode Sans Semi Condensed"/>
              <a:cs typeface="Encode Sans Semi Condensed"/>
              <a:sym typeface="Encode Sans Semi Condensed"/>
            </a:endParaRPr>
          </a:p>
          <a:p>
            <a:pPr indent="-342900" lvl="0" marL="457200" rtl="0" algn="just">
              <a:spcBef>
                <a:spcPts val="0"/>
              </a:spcBef>
              <a:spcAft>
                <a:spcPts val="0"/>
              </a:spcAft>
              <a:buClr>
                <a:srgbClr val="202122"/>
              </a:buClr>
              <a:buSzPts val="1800"/>
              <a:buFont typeface="Encode Sans Semi Condensed"/>
              <a:buChar char="●"/>
            </a:pPr>
            <a:r>
              <a:rPr lang="en">
                <a:solidFill>
                  <a:srgbClr val="202122"/>
                </a:solidFill>
                <a:latin typeface="Encode Sans Semi Condensed"/>
                <a:ea typeface="Encode Sans Semi Condensed"/>
                <a:cs typeface="Encode Sans Semi Condensed"/>
                <a:sym typeface="Encode Sans Semi Condensed"/>
              </a:rPr>
              <a:t>Comedy or parody </a:t>
            </a:r>
            <a:endParaRPr>
              <a:solidFill>
                <a:srgbClr val="202122"/>
              </a:solidFill>
              <a:latin typeface="Encode Sans Semi Condensed"/>
              <a:ea typeface="Encode Sans Semi Condensed"/>
              <a:cs typeface="Encode Sans Semi Condensed"/>
              <a:sym typeface="Encode Sans Semi Condensed"/>
            </a:endParaRPr>
          </a:p>
        </p:txBody>
      </p:sp>
      <p:sp>
        <p:nvSpPr>
          <p:cNvPr id="330" name="Google Shape;330;p28"/>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1" name="Google Shape;331;p28"/>
          <p:cNvSpPr txBox="1"/>
          <p:nvPr>
            <p:ph idx="12" type="sldNum"/>
          </p:nvPr>
        </p:nvSpPr>
        <p:spPr>
          <a:xfrm>
            <a:off x="66557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28"/>
          <p:cNvPicPr preferRelativeResize="0"/>
          <p:nvPr/>
        </p:nvPicPr>
        <p:blipFill>
          <a:blip r:embed="rId4">
            <a:alphaModFix/>
          </a:blip>
          <a:stretch>
            <a:fillRect/>
          </a:stretch>
        </p:blipFill>
        <p:spPr>
          <a:xfrm>
            <a:off x="4296500" y="1432650"/>
            <a:ext cx="4261563" cy="2842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29"/>
          <p:cNvGrpSpPr/>
          <p:nvPr/>
        </p:nvGrpSpPr>
        <p:grpSpPr>
          <a:xfrm>
            <a:off x="0" y="78925"/>
            <a:ext cx="2735083" cy="685800"/>
            <a:chOff x="0" y="237682"/>
            <a:chExt cx="3412456" cy="685800"/>
          </a:xfrm>
        </p:grpSpPr>
        <p:sp>
          <p:nvSpPr>
            <p:cNvPr id="338" name="Google Shape;338;p29"/>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9"/>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9"/>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9"/>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9"/>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43" name="Google Shape;343;p29"/>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344" name="Google Shape;344;p29"/>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345" name="Google Shape;345;p29"/>
          <p:cNvSpPr/>
          <p:nvPr/>
        </p:nvSpPr>
        <p:spPr>
          <a:xfrm>
            <a:off x="3829850" y="370225"/>
            <a:ext cx="3769800" cy="7890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1700">
                <a:solidFill>
                  <a:srgbClr val="202124"/>
                </a:solidFill>
                <a:highlight>
                  <a:srgbClr val="FFFFFF"/>
                </a:highlight>
              </a:rPr>
              <a:t>Alternatives to Standard Copyright</a:t>
            </a:r>
            <a:endParaRPr b="1" sz="3200"/>
          </a:p>
        </p:txBody>
      </p:sp>
      <p:sp>
        <p:nvSpPr>
          <p:cNvPr id="346" name="Google Shape;346;p29"/>
          <p:cNvSpPr txBox="1"/>
          <p:nvPr>
            <p:ph idx="1" type="body"/>
          </p:nvPr>
        </p:nvSpPr>
        <p:spPr>
          <a:xfrm>
            <a:off x="780325" y="1623675"/>
            <a:ext cx="4881900" cy="1405500"/>
          </a:xfrm>
          <a:prstGeom prst="rect">
            <a:avLst/>
          </a:prstGeom>
        </p:spPr>
        <p:txBody>
          <a:bodyPr anchorCtr="0" anchor="ctr" bIns="91425" lIns="91425" spcFirstLastPara="1" rIns="91425" wrap="square" tIns="91425">
            <a:normAutofit lnSpcReduction="20000"/>
          </a:bodyPr>
          <a:lstStyle/>
          <a:p>
            <a:pPr indent="-381000" lvl="0" marL="457200" rtl="0" algn="just">
              <a:spcBef>
                <a:spcPts val="0"/>
              </a:spcBef>
              <a:spcAft>
                <a:spcPts val="0"/>
              </a:spcAft>
              <a:buClr>
                <a:srgbClr val="202122"/>
              </a:buClr>
              <a:buSzPts val="2400"/>
              <a:buFont typeface="Encode Sans Semi Condensed"/>
              <a:buChar char="●"/>
            </a:pPr>
            <a:r>
              <a:rPr lang="en">
                <a:solidFill>
                  <a:srgbClr val="202124"/>
                </a:solidFill>
                <a:highlight>
                  <a:srgbClr val="FFFFFF"/>
                </a:highlight>
                <a:latin typeface="Arial"/>
                <a:ea typeface="Arial"/>
                <a:cs typeface="Arial"/>
                <a:sym typeface="Arial"/>
              </a:rPr>
              <a:t>Licenses </a:t>
            </a:r>
            <a:endParaRPr>
              <a:solidFill>
                <a:srgbClr val="202124"/>
              </a:solidFill>
              <a:highlight>
                <a:srgbClr val="FFFFFF"/>
              </a:highlight>
              <a:latin typeface="Arial"/>
              <a:ea typeface="Arial"/>
              <a:cs typeface="Arial"/>
              <a:sym typeface="Arial"/>
            </a:endParaRPr>
          </a:p>
          <a:p>
            <a:pPr indent="-381000" lvl="0" marL="457200" rtl="0" algn="just">
              <a:spcBef>
                <a:spcPts val="0"/>
              </a:spcBef>
              <a:spcAft>
                <a:spcPts val="0"/>
              </a:spcAft>
              <a:buClr>
                <a:srgbClr val="202122"/>
              </a:buClr>
              <a:buSzPts val="2400"/>
              <a:buFont typeface="Encode Sans Semi Condensed"/>
              <a:buChar char="●"/>
            </a:pPr>
            <a:r>
              <a:rPr lang="en">
                <a:solidFill>
                  <a:srgbClr val="202124"/>
                </a:solidFill>
                <a:highlight>
                  <a:srgbClr val="FFFFFF"/>
                </a:highlight>
                <a:latin typeface="Arial"/>
                <a:ea typeface="Arial"/>
                <a:cs typeface="Arial"/>
                <a:sym typeface="Arial"/>
              </a:rPr>
              <a:t>Creative Commons Licenses</a:t>
            </a:r>
            <a:endParaRPr>
              <a:solidFill>
                <a:srgbClr val="202124"/>
              </a:solidFill>
              <a:highlight>
                <a:srgbClr val="FFFFFF"/>
              </a:highlight>
              <a:latin typeface="Arial"/>
              <a:ea typeface="Arial"/>
              <a:cs typeface="Arial"/>
              <a:sym typeface="Arial"/>
            </a:endParaRPr>
          </a:p>
          <a:p>
            <a:pPr indent="-381000" lvl="0" marL="457200" rtl="0" algn="just">
              <a:spcBef>
                <a:spcPts val="0"/>
              </a:spcBef>
              <a:spcAft>
                <a:spcPts val="0"/>
              </a:spcAft>
              <a:buClr>
                <a:srgbClr val="202122"/>
              </a:buClr>
              <a:buSzPts val="2400"/>
              <a:buFont typeface="Encode Sans Semi Condensed"/>
              <a:buChar char="●"/>
            </a:pPr>
            <a:r>
              <a:rPr lang="en">
                <a:solidFill>
                  <a:srgbClr val="202124"/>
                </a:solidFill>
                <a:highlight>
                  <a:srgbClr val="FFFFFF"/>
                </a:highlight>
                <a:latin typeface="Arial"/>
                <a:ea typeface="Arial"/>
                <a:cs typeface="Arial"/>
                <a:sym typeface="Arial"/>
              </a:rPr>
              <a:t>Public Domain </a:t>
            </a:r>
            <a:endParaRPr>
              <a:solidFill>
                <a:srgbClr val="202124"/>
              </a:solidFill>
              <a:highlight>
                <a:srgbClr val="FFFFFF"/>
              </a:highlight>
              <a:latin typeface="Arial"/>
              <a:ea typeface="Arial"/>
              <a:cs typeface="Arial"/>
              <a:sym typeface="Arial"/>
            </a:endParaRPr>
          </a:p>
          <a:p>
            <a:pPr indent="-381000" lvl="0" marL="457200" rtl="0" algn="just">
              <a:spcBef>
                <a:spcPts val="0"/>
              </a:spcBef>
              <a:spcAft>
                <a:spcPts val="0"/>
              </a:spcAft>
              <a:buClr>
                <a:srgbClr val="202122"/>
              </a:buClr>
              <a:buSzPts val="2400"/>
              <a:buFont typeface="Encode Sans Semi Condensed"/>
              <a:buChar char="●"/>
            </a:pPr>
            <a:r>
              <a:rPr lang="en">
                <a:solidFill>
                  <a:srgbClr val="202124"/>
                </a:solidFill>
                <a:highlight>
                  <a:srgbClr val="FFFFFF"/>
                </a:highlight>
                <a:latin typeface="Arial"/>
                <a:ea typeface="Arial"/>
                <a:cs typeface="Arial"/>
                <a:sym typeface="Arial"/>
              </a:rPr>
              <a:t>GNU</a:t>
            </a:r>
            <a:endParaRPr>
              <a:solidFill>
                <a:srgbClr val="202124"/>
              </a:solidFill>
              <a:highlight>
                <a:srgbClr val="FFFFFF"/>
              </a:highlight>
              <a:latin typeface="Arial"/>
              <a:ea typeface="Arial"/>
              <a:cs typeface="Arial"/>
              <a:sym typeface="Arial"/>
            </a:endParaRPr>
          </a:p>
        </p:txBody>
      </p:sp>
      <p:sp>
        <p:nvSpPr>
          <p:cNvPr id="347" name="Google Shape;347;p29"/>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8" name="Google Shape;348;p29"/>
          <p:cNvSpPr txBox="1"/>
          <p:nvPr>
            <p:ph idx="12" type="sldNum"/>
          </p:nvPr>
        </p:nvSpPr>
        <p:spPr>
          <a:xfrm>
            <a:off x="66557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29"/>
          <p:cNvPicPr preferRelativeResize="0"/>
          <p:nvPr/>
        </p:nvPicPr>
        <p:blipFill rotWithShape="1">
          <a:blip r:embed="rId4">
            <a:alphaModFix/>
          </a:blip>
          <a:srcRect b="-4366" l="0" r="0" t="14341"/>
          <a:stretch/>
        </p:blipFill>
        <p:spPr>
          <a:xfrm>
            <a:off x="5027425" y="1623675"/>
            <a:ext cx="3072636" cy="271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30"/>
          <p:cNvGrpSpPr/>
          <p:nvPr/>
        </p:nvGrpSpPr>
        <p:grpSpPr>
          <a:xfrm>
            <a:off x="0" y="78925"/>
            <a:ext cx="2735083" cy="685800"/>
            <a:chOff x="0" y="237682"/>
            <a:chExt cx="3412456" cy="685800"/>
          </a:xfrm>
        </p:grpSpPr>
        <p:sp>
          <p:nvSpPr>
            <p:cNvPr id="355" name="Google Shape;355;p30"/>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30"/>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30"/>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30"/>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30"/>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60" name="Google Shape;360;p30"/>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361" name="Google Shape;361;p30"/>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362" name="Google Shape;362;p30"/>
          <p:cNvSpPr/>
          <p:nvPr/>
        </p:nvSpPr>
        <p:spPr>
          <a:xfrm>
            <a:off x="3335375" y="267025"/>
            <a:ext cx="3769800" cy="7890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1700">
                <a:solidFill>
                  <a:srgbClr val="202124"/>
                </a:solidFill>
                <a:highlight>
                  <a:srgbClr val="FFFFFF"/>
                </a:highlight>
              </a:rPr>
              <a:t>Limitation of copyright</a:t>
            </a:r>
            <a:endParaRPr b="1" sz="3200"/>
          </a:p>
        </p:txBody>
      </p:sp>
      <p:sp>
        <p:nvSpPr>
          <p:cNvPr id="363" name="Google Shape;363;p30"/>
          <p:cNvSpPr txBox="1"/>
          <p:nvPr>
            <p:ph idx="1" type="body"/>
          </p:nvPr>
        </p:nvSpPr>
        <p:spPr>
          <a:xfrm>
            <a:off x="824875" y="1822075"/>
            <a:ext cx="7081800" cy="1405500"/>
          </a:xfrm>
          <a:prstGeom prst="rect">
            <a:avLst/>
          </a:prstGeom>
        </p:spPr>
        <p:txBody>
          <a:bodyPr anchorCtr="0" anchor="ctr" bIns="91425" lIns="91425" spcFirstLastPara="1" rIns="91425" wrap="square" tIns="91425">
            <a:normAutofit/>
          </a:bodyPr>
          <a:lstStyle/>
          <a:p>
            <a:pPr indent="-355600" lvl="0" marL="457200" rtl="0" algn="just">
              <a:spcBef>
                <a:spcPts val="0"/>
              </a:spcBef>
              <a:spcAft>
                <a:spcPts val="0"/>
              </a:spcAft>
              <a:buClr>
                <a:srgbClr val="202122"/>
              </a:buClr>
              <a:buSzPts val="2000"/>
              <a:buFont typeface="Encode Sans Semi Condensed"/>
              <a:buChar char="●"/>
            </a:pPr>
            <a:r>
              <a:rPr lang="en" sz="1250">
                <a:solidFill>
                  <a:srgbClr val="4D5156"/>
                </a:solidFill>
                <a:highlight>
                  <a:srgbClr val="FFFFFF"/>
                </a:highlight>
                <a:latin typeface="Arial"/>
                <a:ea typeface="Arial"/>
                <a:cs typeface="Arial"/>
                <a:sym typeface="Arial"/>
              </a:rPr>
              <a:t>Generally, copyright protection under American law protects </a:t>
            </a:r>
            <a:r>
              <a:rPr b="1" lang="en" sz="1250">
                <a:solidFill>
                  <a:srgbClr val="5F6368"/>
                </a:solidFill>
                <a:highlight>
                  <a:srgbClr val="FFFFFF"/>
                </a:highlight>
                <a:latin typeface="Arial"/>
                <a:ea typeface="Arial"/>
                <a:cs typeface="Arial"/>
                <a:sym typeface="Arial"/>
              </a:rPr>
              <a:t>the copyright holder for the duration of the life of the author plus 70 years</a:t>
            </a:r>
            <a:endParaRPr b="1" sz="1250">
              <a:solidFill>
                <a:srgbClr val="5F6368"/>
              </a:solidFill>
              <a:highlight>
                <a:srgbClr val="FFFFFF"/>
              </a:highlight>
              <a:latin typeface="Arial"/>
              <a:ea typeface="Arial"/>
              <a:cs typeface="Arial"/>
              <a:sym typeface="Arial"/>
            </a:endParaRPr>
          </a:p>
          <a:p>
            <a:pPr indent="-342900" lvl="0" marL="457200" rtl="0" algn="just">
              <a:spcBef>
                <a:spcPts val="0"/>
              </a:spcBef>
              <a:spcAft>
                <a:spcPts val="0"/>
              </a:spcAft>
              <a:buClr>
                <a:srgbClr val="202122"/>
              </a:buClr>
              <a:buSzPts val="1800"/>
              <a:buFont typeface="Encode Sans Semi Condensed"/>
              <a:buChar char="●"/>
            </a:pPr>
            <a:r>
              <a:rPr lang="en" sz="1250">
                <a:solidFill>
                  <a:srgbClr val="4D5156"/>
                </a:solidFill>
                <a:highlight>
                  <a:srgbClr val="FFFFFF"/>
                </a:highlight>
                <a:latin typeface="Arial"/>
                <a:ea typeface="Arial"/>
                <a:cs typeface="Arial"/>
                <a:sym typeface="Arial"/>
              </a:rPr>
              <a:t>Copyright also has disadvantages, such as </a:t>
            </a:r>
            <a:r>
              <a:rPr b="1" lang="en" sz="1250">
                <a:solidFill>
                  <a:srgbClr val="5F6368"/>
                </a:solidFill>
                <a:highlight>
                  <a:srgbClr val="FFFFFF"/>
                </a:highlight>
                <a:latin typeface="Arial"/>
                <a:ea typeface="Arial"/>
                <a:cs typeface="Arial"/>
                <a:sym typeface="Arial"/>
              </a:rPr>
              <a:t>limitations on user rights, potential barriers to entry, and enforcement</a:t>
            </a:r>
            <a:r>
              <a:rPr lang="en" sz="1250">
                <a:solidFill>
                  <a:srgbClr val="4D5156"/>
                </a:solidFill>
                <a:highlight>
                  <a:srgbClr val="FFFFFF"/>
                </a:highlight>
                <a:latin typeface="Arial"/>
                <a:ea typeface="Arial"/>
                <a:cs typeface="Arial"/>
                <a:sym typeface="Arial"/>
              </a:rPr>
              <a:t> complexities</a:t>
            </a:r>
            <a:r>
              <a:rPr lang="en" sz="1050">
                <a:solidFill>
                  <a:srgbClr val="4D5156"/>
                </a:solidFill>
                <a:highlight>
                  <a:srgbClr val="FFFFFF"/>
                </a:highlight>
                <a:latin typeface="Arial"/>
                <a:ea typeface="Arial"/>
                <a:cs typeface="Arial"/>
                <a:sym typeface="Arial"/>
              </a:rPr>
              <a:t>.</a:t>
            </a:r>
            <a:endParaRPr b="1" sz="1050">
              <a:solidFill>
                <a:srgbClr val="5F6368"/>
              </a:solidFill>
              <a:highlight>
                <a:srgbClr val="FFFFFF"/>
              </a:highlight>
              <a:latin typeface="Arial"/>
              <a:ea typeface="Arial"/>
              <a:cs typeface="Arial"/>
              <a:sym typeface="Arial"/>
            </a:endParaRPr>
          </a:p>
          <a:p>
            <a:pPr indent="0" lvl="0" marL="457200" rtl="0" algn="just">
              <a:spcBef>
                <a:spcPts val="0"/>
              </a:spcBef>
              <a:spcAft>
                <a:spcPts val="0"/>
              </a:spcAft>
              <a:buNone/>
            </a:pPr>
            <a:r>
              <a:t/>
            </a:r>
            <a:endParaRPr b="1" sz="1050">
              <a:solidFill>
                <a:srgbClr val="5F6368"/>
              </a:solidFill>
              <a:highlight>
                <a:srgbClr val="FFFFFF"/>
              </a:highlight>
              <a:latin typeface="Arial"/>
              <a:ea typeface="Arial"/>
              <a:cs typeface="Arial"/>
              <a:sym typeface="Arial"/>
            </a:endParaRPr>
          </a:p>
        </p:txBody>
      </p:sp>
      <p:sp>
        <p:nvSpPr>
          <p:cNvPr id="364" name="Google Shape;364;p30"/>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65" name="Google Shape;365;p30"/>
          <p:cNvSpPr txBox="1"/>
          <p:nvPr>
            <p:ph idx="12" type="sldNum"/>
          </p:nvPr>
        </p:nvSpPr>
        <p:spPr>
          <a:xfrm>
            <a:off x="66557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31"/>
          <p:cNvGrpSpPr/>
          <p:nvPr/>
        </p:nvGrpSpPr>
        <p:grpSpPr>
          <a:xfrm>
            <a:off x="0" y="78925"/>
            <a:ext cx="2735083" cy="685800"/>
            <a:chOff x="0" y="237682"/>
            <a:chExt cx="3412456" cy="685800"/>
          </a:xfrm>
        </p:grpSpPr>
        <p:sp>
          <p:nvSpPr>
            <p:cNvPr id="371" name="Google Shape;371;p31"/>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31"/>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31"/>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31"/>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31"/>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76" name="Google Shape;376;p31"/>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377" name="Google Shape;377;p31"/>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378" name="Google Shape;378;p31"/>
          <p:cNvSpPr/>
          <p:nvPr/>
        </p:nvSpPr>
        <p:spPr>
          <a:xfrm>
            <a:off x="3346950" y="267025"/>
            <a:ext cx="3769800" cy="7890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lang="en" sz="2000">
                <a:solidFill>
                  <a:srgbClr val="374151"/>
                </a:solidFill>
                <a:latin typeface="Roboto"/>
                <a:ea typeface="Roboto"/>
                <a:cs typeface="Roboto"/>
                <a:sym typeface="Roboto"/>
              </a:rPr>
              <a:t>conclusion</a:t>
            </a:r>
            <a:endParaRPr b="1" sz="3000"/>
          </a:p>
        </p:txBody>
      </p:sp>
      <p:sp>
        <p:nvSpPr>
          <p:cNvPr id="379" name="Google Shape;379;p31"/>
          <p:cNvSpPr txBox="1"/>
          <p:nvPr>
            <p:ph idx="1" type="body"/>
          </p:nvPr>
        </p:nvSpPr>
        <p:spPr>
          <a:xfrm>
            <a:off x="697200" y="1612488"/>
            <a:ext cx="7418700" cy="2289600"/>
          </a:xfrm>
          <a:prstGeom prst="rect">
            <a:avLst/>
          </a:prstGeom>
        </p:spPr>
        <p:txBody>
          <a:bodyPr anchorCtr="0" anchor="ctr" bIns="91425" lIns="91425" spcFirstLastPara="1" rIns="91425" wrap="square" tIns="91425">
            <a:noAutofit/>
          </a:bodyPr>
          <a:lstStyle/>
          <a:p>
            <a:pPr indent="0" lvl="0" marL="457200" rtl="0" algn="just">
              <a:spcBef>
                <a:spcPts val="0"/>
              </a:spcBef>
              <a:spcAft>
                <a:spcPts val="0"/>
              </a:spcAft>
              <a:buNone/>
            </a:pPr>
            <a:r>
              <a:rPr lang="en" sz="1700">
                <a:solidFill>
                  <a:srgbClr val="374151"/>
                </a:solidFill>
                <a:latin typeface="Roboto"/>
                <a:ea typeface="Roboto"/>
                <a:cs typeface="Roboto"/>
                <a:sym typeface="Roboto"/>
              </a:rPr>
              <a:t>In conclusion, copyright is a crucial aspect of intellectual property protection, playing a pivotal role in fostering creativity, innovation, and the fair distribution of knowledge. Throughout this presentation, we've explored the fundamental principles of copyright law, its historical evolution, and the key components that define the rights and limitations of creators.</a:t>
            </a:r>
            <a:endParaRPr sz="2300">
              <a:solidFill>
                <a:srgbClr val="202122"/>
              </a:solidFill>
              <a:latin typeface="Encode Sans Semi Condensed"/>
              <a:ea typeface="Encode Sans Semi Condensed"/>
              <a:cs typeface="Encode Sans Semi Condensed"/>
              <a:sym typeface="Encode Sans Semi Condensed"/>
            </a:endParaRPr>
          </a:p>
        </p:txBody>
      </p:sp>
      <p:sp>
        <p:nvSpPr>
          <p:cNvPr id="380" name="Google Shape;380;p31"/>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81" name="Google Shape;381;p31"/>
          <p:cNvSpPr txBox="1"/>
          <p:nvPr>
            <p:ph idx="12" type="sldNum"/>
          </p:nvPr>
        </p:nvSpPr>
        <p:spPr>
          <a:xfrm>
            <a:off x="66557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p:nvPr/>
        </p:nvSpPr>
        <p:spPr>
          <a:xfrm>
            <a:off x="4321206" y="766873"/>
            <a:ext cx="4822800" cy="77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7" name="Google Shape;387;p32"/>
          <p:cNvGrpSpPr/>
          <p:nvPr/>
        </p:nvGrpSpPr>
        <p:grpSpPr>
          <a:xfrm>
            <a:off x="0" y="78925"/>
            <a:ext cx="3146626" cy="685800"/>
            <a:chOff x="0" y="237682"/>
            <a:chExt cx="3412456" cy="685800"/>
          </a:xfrm>
        </p:grpSpPr>
        <p:sp>
          <p:nvSpPr>
            <p:cNvPr id="388" name="Google Shape;388;p32"/>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2"/>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2"/>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2"/>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32"/>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393" name="Google Shape;393;p32"/>
          <p:cNvSpPr txBox="1"/>
          <p:nvPr/>
        </p:nvSpPr>
        <p:spPr>
          <a:xfrm>
            <a:off x="253826" y="193025"/>
            <a:ext cx="23361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Teko"/>
                <a:ea typeface="Teko"/>
                <a:cs typeface="Teko"/>
                <a:sym typeface="Teko"/>
              </a:rPr>
              <a:t>GED 405-CSE(201)</a:t>
            </a:r>
            <a:endParaRPr sz="1100"/>
          </a:p>
        </p:txBody>
      </p:sp>
      <p:pic>
        <p:nvPicPr>
          <p:cNvPr descr="Green University of Bangladesh" id="394" name="Google Shape;394;p32"/>
          <p:cNvPicPr preferRelativeResize="0"/>
          <p:nvPr/>
        </p:nvPicPr>
        <p:blipFill rotWithShape="1">
          <a:blip r:embed="rId3">
            <a:alphaModFix/>
          </a:blip>
          <a:srcRect b="0" l="0" r="0" t="0"/>
          <a:stretch/>
        </p:blipFill>
        <p:spPr>
          <a:xfrm>
            <a:off x="7304057" y="106160"/>
            <a:ext cx="1757363" cy="585788"/>
          </a:xfrm>
          <a:prstGeom prst="rect">
            <a:avLst/>
          </a:prstGeom>
          <a:noFill/>
          <a:ln>
            <a:noFill/>
          </a:ln>
        </p:spPr>
      </p:pic>
      <p:sp>
        <p:nvSpPr>
          <p:cNvPr id="395" name="Google Shape;395;p32"/>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Proxima Nova"/>
                <a:ea typeface="Proxima Nova"/>
                <a:cs typeface="Proxima Nova"/>
                <a:sym typeface="Proxima Nova"/>
              </a:rPr>
              <a:t>‹#›</a:t>
            </a:fld>
            <a:endParaRPr>
              <a:latin typeface="Proxima Nova"/>
              <a:ea typeface="Proxima Nova"/>
              <a:cs typeface="Proxima Nova"/>
              <a:sym typeface="Proxima Nova"/>
            </a:endParaRPr>
          </a:p>
        </p:txBody>
      </p:sp>
      <p:sp>
        <p:nvSpPr>
          <p:cNvPr id="396" name="Google Shape;396;p32"/>
          <p:cNvSpPr/>
          <p:nvPr/>
        </p:nvSpPr>
        <p:spPr>
          <a:xfrm>
            <a:off x="3078875" y="128775"/>
            <a:ext cx="5104800" cy="715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100">
                <a:solidFill>
                  <a:srgbClr val="A20000"/>
                </a:solidFill>
                <a:latin typeface="Teko"/>
                <a:ea typeface="Teko"/>
                <a:cs typeface="Teko"/>
                <a:sym typeface="Teko"/>
              </a:rPr>
              <a:t>Industrial and Operational Management</a:t>
            </a:r>
            <a:endParaRPr sz="1100"/>
          </a:p>
          <a:p>
            <a:pPr indent="0" lvl="0" marL="0" marR="0" rtl="0" algn="r">
              <a:spcBef>
                <a:spcPts val="0"/>
              </a:spcBef>
              <a:spcAft>
                <a:spcPts val="0"/>
              </a:spcAft>
              <a:buNone/>
            </a:pPr>
            <a:r>
              <a:t/>
            </a:r>
            <a:endParaRPr b="1" sz="2100">
              <a:solidFill>
                <a:srgbClr val="A20000"/>
              </a:solidFill>
              <a:latin typeface="Teko"/>
              <a:ea typeface="Teko"/>
              <a:cs typeface="Teko"/>
              <a:sym typeface="Teko"/>
            </a:endParaRPr>
          </a:p>
        </p:txBody>
      </p:sp>
      <p:sp>
        <p:nvSpPr>
          <p:cNvPr id="397" name="Google Shape;397;p32"/>
          <p:cNvSpPr/>
          <p:nvPr/>
        </p:nvSpPr>
        <p:spPr>
          <a:xfrm>
            <a:off x="0" y="4759748"/>
            <a:ext cx="91440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32"/>
          <p:cNvSpPr/>
          <p:nvPr/>
        </p:nvSpPr>
        <p:spPr>
          <a:xfrm>
            <a:off x="71374" y="4794500"/>
            <a:ext cx="11268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FF00"/>
              </a:solidFill>
              <a:latin typeface="Calibri"/>
              <a:ea typeface="Calibri"/>
              <a:cs typeface="Calibri"/>
              <a:sym typeface="Calibri"/>
            </a:endParaRPr>
          </a:p>
        </p:txBody>
      </p:sp>
      <p:sp>
        <p:nvSpPr>
          <p:cNvPr id="399" name="Google Shape;399;p32"/>
          <p:cNvSpPr/>
          <p:nvPr/>
        </p:nvSpPr>
        <p:spPr>
          <a:xfrm>
            <a:off x="4132661" y="4755968"/>
            <a:ext cx="10473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FFFF00"/>
                </a:solidFill>
                <a:latin typeface="Arial"/>
                <a:ea typeface="Arial"/>
                <a:cs typeface="Arial"/>
                <a:sym typeface="Arial"/>
              </a:rPr>
              <a:t>The End</a:t>
            </a:r>
            <a:endParaRPr sz="1800">
              <a:solidFill>
                <a:srgbClr val="FFFF00"/>
              </a:solidFill>
              <a:latin typeface="Calibri"/>
              <a:ea typeface="Calibri"/>
              <a:cs typeface="Calibri"/>
              <a:sym typeface="Calibri"/>
            </a:endParaRPr>
          </a:p>
        </p:txBody>
      </p:sp>
      <p:sp>
        <p:nvSpPr>
          <p:cNvPr id="400" name="Google Shape;400;p32"/>
          <p:cNvSpPr/>
          <p:nvPr/>
        </p:nvSpPr>
        <p:spPr>
          <a:xfrm>
            <a:off x="8114447" y="4755987"/>
            <a:ext cx="10248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FF00"/>
              </a:solidFill>
              <a:latin typeface="Calibri"/>
              <a:ea typeface="Calibri"/>
              <a:cs typeface="Calibri"/>
              <a:sym typeface="Calibri"/>
            </a:endParaRPr>
          </a:p>
        </p:txBody>
      </p:sp>
      <p:pic>
        <p:nvPicPr>
          <p:cNvPr id="401" name="Google Shape;401;p32"/>
          <p:cNvPicPr preferRelativeResize="0"/>
          <p:nvPr/>
        </p:nvPicPr>
        <p:blipFill rotWithShape="1">
          <a:blip r:embed="rId4">
            <a:alphaModFix/>
          </a:blip>
          <a:srcRect b="0" l="0" r="0" t="0"/>
          <a:stretch/>
        </p:blipFill>
        <p:spPr>
          <a:xfrm>
            <a:off x="3078864" y="921875"/>
            <a:ext cx="2622375" cy="943890"/>
          </a:xfrm>
          <a:prstGeom prst="rect">
            <a:avLst/>
          </a:prstGeom>
          <a:noFill/>
          <a:ln>
            <a:noFill/>
          </a:ln>
        </p:spPr>
      </p:pic>
      <p:pic>
        <p:nvPicPr>
          <p:cNvPr id="402" name="Google Shape;402;p32"/>
          <p:cNvPicPr preferRelativeResize="0"/>
          <p:nvPr/>
        </p:nvPicPr>
        <p:blipFill>
          <a:blip r:embed="rId5">
            <a:alphaModFix/>
          </a:blip>
          <a:stretch>
            <a:fillRect/>
          </a:stretch>
        </p:blipFill>
        <p:spPr>
          <a:xfrm>
            <a:off x="2288723" y="1943373"/>
            <a:ext cx="4202701" cy="236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15"/>
          <p:cNvGrpSpPr/>
          <p:nvPr/>
        </p:nvGrpSpPr>
        <p:grpSpPr>
          <a:xfrm>
            <a:off x="0" y="59179"/>
            <a:ext cx="2129031" cy="669135"/>
            <a:chOff x="0" y="237682"/>
            <a:chExt cx="3412456" cy="685800"/>
          </a:xfrm>
        </p:grpSpPr>
        <p:sp>
          <p:nvSpPr>
            <p:cNvPr id="105" name="Google Shape;105;p15"/>
            <p:cNvSpPr/>
            <p:nvPr/>
          </p:nvSpPr>
          <p:spPr>
            <a:xfrm>
              <a:off x="1" y="237682"/>
              <a:ext cx="2590800" cy="685800"/>
            </a:xfrm>
            <a:prstGeom prst="rect">
              <a:avLst/>
            </a:prstGeom>
            <a:solidFill>
              <a:srgbClr val="BBD6EE"/>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06" name="Google Shape;106;p15"/>
            <p:cNvSpPr/>
            <p:nvPr/>
          </p:nvSpPr>
          <p:spPr>
            <a:xfrm rot="5400000">
              <a:off x="2524520" y="303983"/>
              <a:ext cx="683700" cy="551100"/>
            </a:xfrm>
            <a:prstGeom prst="triangle">
              <a:avLst>
                <a:gd fmla="val 0" name="adj"/>
              </a:avLst>
            </a:prstGeom>
            <a:solidFill>
              <a:srgbClr val="BBD6EE"/>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07" name="Google Shape;107;p15"/>
            <p:cNvSpPr/>
            <p:nvPr/>
          </p:nvSpPr>
          <p:spPr>
            <a:xfrm>
              <a:off x="0" y="390082"/>
              <a:ext cx="3141900" cy="381000"/>
            </a:xfrm>
            <a:prstGeom prst="rect">
              <a:avLst/>
            </a:prstGeom>
            <a:solidFill>
              <a:srgbClr val="00B050"/>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08" name="Google Shape;108;p15"/>
            <p:cNvSpPr/>
            <p:nvPr/>
          </p:nvSpPr>
          <p:spPr>
            <a:xfrm rot="5400000">
              <a:off x="3082006" y="444832"/>
              <a:ext cx="385200" cy="275700"/>
            </a:xfrm>
            <a:prstGeom prst="triangle">
              <a:avLst>
                <a:gd fmla="val 0" name="adj"/>
              </a:avLst>
            </a:prstGeom>
            <a:solidFill>
              <a:srgbClr val="00B050"/>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09" name="Google Shape;109;p15"/>
            <p:cNvSpPr txBox="1"/>
            <p:nvPr/>
          </p:nvSpPr>
          <p:spPr>
            <a:xfrm>
              <a:off x="1036655" y="397957"/>
              <a:ext cx="132000" cy="274200"/>
            </a:xfrm>
            <a:prstGeom prst="rect">
              <a:avLst/>
            </a:prstGeom>
            <a:noFill/>
            <a:ln>
              <a:noFill/>
            </a:ln>
          </p:spPr>
          <p:txBody>
            <a:bodyPr anchorCtr="0" anchor="t" bIns="25700" lIns="51425" spcFirstLastPara="1" rIns="51425" wrap="square" tIns="25700">
              <a:spAutoFit/>
            </a:bodyPr>
            <a:lstStyle/>
            <a:p>
              <a:pPr indent="0" lvl="0" marL="0" marR="0" rtl="0" algn="l">
                <a:spcBef>
                  <a:spcPts val="0"/>
                </a:spcBef>
                <a:spcAft>
                  <a:spcPts val="0"/>
                </a:spcAft>
                <a:buNone/>
              </a:pPr>
              <a:r>
                <a:t/>
              </a:r>
              <a:endParaRPr b="1" sz="1400">
                <a:solidFill>
                  <a:srgbClr val="FFFFFF"/>
                </a:solidFill>
                <a:latin typeface="Teko"/>
                <a:ea typeface="Teko"/>
                <a:cs typeface="Teko"/>
                <a:sym typeface="Teko"/>
              </a:endParaRPr>
            </a:p>
          </p:txBody>
        </p:sp>
      </p:grpSp>
      <p:sp>
        <p:nvSpPr>
          <p:cNvPr id="110" name="Google Shape;110;p15"/>
          <p:cNvSpPr txBox="1"/>
          <p:nvPr/>
        </p:nvSpPr>
        <p:spPr>
          <a:xfrm>
            <a:off x="253826" y="170528"/>
            <a:ext cx="2336100" cy="329100"/>
          </a:xfrm>
          <a:prstGeom prst="rect">
            <a:avLst/>
          </a:prstGeom>
          <a:noFill/>
          <a:ln>
            <a:noFill/>
          </a:ln>
        </p:spPr>
        <p:txBody>
          <a:bodyPr anchorCtr="0" anchor="t" bIns="25700" lIns="51425" spcFirstLastPara="1" rIns="51425" wrap="square" tIns="25700">
            <a:spAutoFit/>
          </a:bodyPr>
          <a:lstStyle/>
          <a:p>
            <a:pPr indent="0" lvl="0" marL="0" rtl="0" algn="l">
              <a:spcBef>
                <a:spcPts val="0"/>
              </a:spcBef>
              <a:spcAft>
                <a:spcPts val="0"/>
              </a:spcAft>
              <a:buNone/>
            </a:pPr>
            <a:r>
              <a:rPr b="1" lang="en" sz="1800">
                <a:solidFill>
                  <a:schemeClr val="lt1"/>
                </a:solidFill>
                <a:latin typeface="Teko"/>
                <a:ea typeface="Teko"/>
                <a:cs typeface="Teko"/>
                <a:sym typeface="Teko"/>
              </a:rPr>
              <a:t>CSE 303-CSE(181)</a:t>
            </a:r>
            <a:endParaRPr sz="800">
              <a:solidFill>
                <a:srgbClr val="FFFFFF"/>
              </a:solidFill>
            </a:endParaRPr>
          </a:p>
        </p:txBody>
      </p:sp>
      <p:pic>
        <p:nvPicPr>
          <p:cNvPr descr="Green University of Bangladesh" id="111" name="Google Shape;111;p15"/>
          <p:cNvPicPr preferRelativeResize="0"/>
          <p:nvPr/>
        </p:nvPicPr>
        <p:blipFill rotWithShape="1">
          <a:blip r:embed="rId3">
            <a:alphaModFix/>
          </a:blip>
          <a:srcRect b="0" l="0" r="0" t="0"/>
          <a:stretch/>
        </p:blipFill>
        <p:spPr>
          <a:xfrm>
            <a:off x="7271775" y="4429417"/>
            <a:ext cx="1872225" cy="571602"/>
          </a:xfrm>
          <a:prstGeom prst="rect">
            <a:avLst/>
          </a:prstGeom>
          <a:noFill/>
          <a:ln>
            <a:noFill/>
          </a:ln>
        </p:spPr>
      </p:pic>
      <p:sp>
        <p:nvSpPr>
          <p:cNvPr id="112" name="Google Shape;112;p15"/>
          <p:cNvSpPr/>
          <p:nvPr/>
        </p:nvSpPr>
        <p:spPr>
          <a:xfrm>
            <a:off x="3023975" y="87169"/>
            <a:ext cx="4051200" cy="495600"/>
          </a:xfrm>
          <a:prstGeom prst="rect">
            <a:avLst/>
          </a:prstGeom>
          <a:noFill/>
          <a:ln>
            <a:noFill/>
          </a:ln>
        </p:spPr>
        <p:txBody>
          <a:bodyPr anchorCtr="0" anchor="t" bIns="25700" lIns="51425" spcFirstLastPara="1" rIns="51425" wrap="square" tIns="25700">
            <a:noAutofit/>
          </a:bodyPr>
          <a:lstStyle/>
          <a:p>
            <a:pPr indent="0" lvl="0" marL="0" rtl="0" algn="ctr">
              <a:spcBef>
                <a:spcPts val="0"/>
              </a:spcBef>
              <a:spcAft>
                <a:spcPts val="0"/>
              </a:spcAft>
              <a:buClr>
                <a:schemeClr val="dk1"/>
              </a:buClr>
              <a:buSzPts val="3300"/>
              <a:buFont typeface="Arial"/>
              <a:buNone/>
            </a:pPr>
            <a:r>
              <a:rPr lang="en" sz="3300">
                <a:solidFill>
                  <a:srgbClr val="00B050"/>
                </a:solidFill>
                <a:latin typeface="Encode Sans Semi Condensed SemiBold"/>
                <a:ea typeface="Encode Sans Semi Condensed SemiBold"/>
                <a:cs typeface="Encode Sans Semi Condensed SemiBold"/>
                <a:sym typeface="Encode Sans Semi Condensed SemiBold"/>
              </a:rPr>
              <a:t>Table of Contents</a:t>
            </a:r>
            <a:endParaRPr sz="1700">
              <a:solidFill>
                <a:srgbClr val="00B050"/>
              </a:solidFill>
              <a:latin typeface="Encode Sans Semi Condensed SemiBold"/>
              <a:ea typeface="Encode Sans Semi Condensed SemiBold"/>
              <a:cs typeface="Encode Sans Semi Condensed SemiBold"/>
              <a:sym typeface="Encode Sans Semi Condensed SemiBold"/>
            </a:endParaRPr>
          </a:p>
        </p:txBody>
      </p:sp>
      <p:sp>
        <p:nvSpPr>
          <p:cNvPr id="113" name="Google Shape;113;p15"/>
          <p:cNvSpPr txBox="1"/>
          <p:nvPr/>
        </p:nvSpPr>
        <p:spPr>
          <a:xfrm>
            <a:off x="167675" y="1114551"/>
            <a:ext cx="8472900" cy="3741000"/>
          </a:xfrm>
          <a:prstGeom prst="rect">
            <a:avLst/>
          </a:prstGeom>
          <a:noFill/>
          <a:ln>
            <a:noFill/>
          </a:ln>
        </p:spPr>
        <p:txBody>
          <a:bodyPr anchorCtr="0" anchor="ctr" bIns="68575" lIns="68575" spcFirstLastPara="1" rIns="68575" wrap="square" tIns="68575">
            <a:normAutofit lnSpcReduction="10000"/>
          </a:bodyPr>
          <a:lstStyle/>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What is copyright </a:t>
            </a:r>
            <a:r>
              <a:rPr lang="en" sz="2000">
                <a:solidFill>
                  <a:srgbClr val="ED7D31"/>
                </a:solidFill>
                <a:latin typeface="Encode Sans Semi Condensed SemiBold"/>
                <a:ea typeface="Encode Sans Semi Condensed SemiBold"/>
                <a:cs typeface="Encode Sans Semi Condensed SemiBold"/>
                <a:sym typeface="Encode Sans Semi Condensed SemiBold"/>
              </a:rPr>
              <a:t>© </a:t>
            </a:r>
            <a:r>
              <a:rPr lang="en" sz="2000">
                <a:solidFill>
                  <a:srgbClr val="ED7D31"/>
                </a:solidFill>
                <a:latin typeface="Encode Sans Semi Condensed"/>
                <a:ea typeface="Encode Sans Semi Condensed"/>
                <a:cs typeface="Encode Sans Semi Condensed"/>
                <a:sym typeface="Encode Sans Semi Condensed"/>
              </a:rPr>
              <a:t>?</a:t>
            </a:r>
            <a:r>
              <a:rPr lang="en" sz="2000">
                <a:solidFill>
                  <a:srgbClr val="ED7D31"/>
                </a:solidFill>
                <a:latin typeface="Encode Sans Semi Condensed"/>
                <a:ea typeface="Encode Sans Semi Condensed"/>
                <a:cs typeface="Encode Sans Semi Condensed"/>
                <a:sym typeface="Encode Sans Semi Condensed"/>
              </a:rPr>
              <a:t>									</a:t>
            </a:r>
            <a:r>
              <a:rPr lang="en" sz="2000">
                <a:solidFill>
                  <a:srgbClr val="ED7D31"/>
                </a:solidFill>
                <a:latin typeface="Encode Sans Semi Condensed"/>
                <a:ea typeface="Encode Sans Semi Condensed"/>
                <a:cs typeface="Encode Sans Semi Condensed"/>
                <a:sym typeface="Encode Sans Semi Condensed"/>
              </a:rPr>
              <a:t>3</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Why</a:t>
            </a:r>
            <a:r>
              <a:rPr lang="en" sz="2000">
                <a:solidFill>
                  <a:srgbClr val="ED7D31"/>
                </a:solidFill>
                <a:latin typeface="Encode Sans Semi Condensed"/>
                <a:ea typeface="Encode Sans Semi Condensed"/>
                <a:cs typeface="Encode Sans Semi Condensed"/>
                <a:sym typeface="Encode Sans Semi Condensed"/>
              </a:rPr>
              <a:t> is copyright important?								4</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What Works are Protected by Copyright in Bangladesh?</a:t>
            </a:r>
            <a:r>
              <a:rPr lang="en" sz="2000">
                <a:solidFill>
                  <a:srgbClr val="ED7D31"/>
                </a:solidFill>
                <a:latin typeface="Encode Sans Semi Condensed"/>
                <a:ea typeface="Encode Sans Semi Condensed"/>
                <a:cs typeface="Encode Sans Semi Condensed"/>
                <a:sym typeface="Encode Sans Semi Condensed"/>
              </a:rPr>
              <a:t>		5</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Copyright Registration in Bangladesh						6</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Copyrightable works &amp; Duration 							12</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Non-copyrightable works									13</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Things to know before using the copyright works			14</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Fair uses of works are										15</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Alternatives to Standard Copyright                                                 16</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Limitation of copyright                                                                      17</a:t>
            </a:r>
            <a:endParaRPr sz="2000">
              <a:solidFill>
                <a:srgbClr val="ED7D31"/>
              </a:solidFill>
              <a:latin typeface="Encode Sans Semi Condensed"/>
              <a:ea typeface="Encode Sans Semi Condensed"/>
              <a:cs typeface="Encode Sans Semi Condensed"/>
              <a:sym typeface="Encode Sans Semi Condensed"/>
            </a:endParaRPr>
          </a:p>
          <a:p>
            <a:pPr indent="-355600" lvl="0" marL="457200" rtl="0" algn="just">
              <a:spcBef>
                <a:spcPts val="0"/>
              </a:spcBef>
              <a:spcAft>
                <a:spcPts val="0"/>
              </a:spcAft>
              <a:buClr>
                <a:srgbClr val="ED7D31"/>
              </a:buClr>
              <a:buSzPts val="2000"/>
              <a:buFont typeface="Encode Sans Semi Condensed"/>
              <a:buChar char="❏"/>
            </a:pPr>
            <a:r>
              <a:rPr lang="en" sz="2000">
                <a:solidFill>
                  <a:srgbClr val="ED7D31"/>
                </a:solidFill>
                <a:latin typeface="Encode Sans Semi Condensed"/>
                <a:ea typeface="Encode Sans Semi Condensed"/>
                <a:cs typeface="Encode Sans Semi Condensed"/>
                <a:sym typeface="Encode Sans Semi Condensed"/>
              </a:rPr>
              <a:t>Conclusion                                                                                            18 </a:t>
            </a:r>
            <a:endParaRPr sz="2000">
              <a:solidFill>
                <a:srgbClr val="ED7D31"/>
              </a:solidFill>
              <a:latin typeface="Encode Sans Semi Condensed"/>
              <a:ea typeface="Encode Sans Semi Condensed"/>
              <a:cs typeface="Encode Sans Semi Condensed"/>
              <a:sym typeface="Encode Sans Semi Condensed"/>
            </a:endParaRPr>
          </a:p>
          <a:p>
            <a:pPr indent="0" lvl="0" marL="457200" rtl="0" algn="just">
              <a:spcBef>
                <a:spcPts val="0"/>
              </a:spcBef>
              <a:spcAft>
                <a:spcPts val="0"/>
              </a:spcAft>
              <a:buNone/>
            </a:pPr>
            <a:r>
              <a:rPr lang="en" sz="2000">
                <a:solidFill>
                  <a:srgbClr val="ED7D31"/>
                </a:solidFill>
                <a:latin typeface="Encode Sans Semi Condensed"/>
                <a:ea typeface="Encode Sans Semi Condensed"/>
                <a:cs typeface="Encode Sans Semi Condensed"/>
                <a:sym typeface="Encode Sans Semi Condensed"/>
              </a:rPr>
              <a:t>			      			</a:t>
            </a:r>
            <a:endParaRPr sz="2000">
              <a:solidFill>
                <a:srgbClr val="ED7D31"/>
              </a:solidFill>
              <a:latin typeface="Encode Sans Semi Condensed"/>
              <a:ea typeface="Encode Sans Semi Condensed"/>
              <a:cs typeface="Encode Sans Semi Condensed"/>
              <a:sym typeface="Encode Sans Semi Condensed"/>
            </a:endParaRPr>
          </a:p>
        </p:txBody>
      </p:sp>
      <p:sp>
        <p:nvSpPr>
          <p:cNvPr id="114" name="Google Shape;114;p15"/>
          <p:cNvSpPr/>
          <p:nvPr/>
        </p:nvSpPr>
        <p:spPr>
          <a:xfrm>
            <a:off x="2656502" y="641660"/>
            <a:ext cx="6430500" cy="100800"/>
          </a:xfrm>
          <a:prstGeom prst="rect">
            <a:avLst/>
          </a:prstGeom>
          <a:solidFill>
            <a:srgbClr val="ED7D3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 name="Google Shape;115;p15"/>
          <p:cNvSpPr txBox="1"/>
          <p:nvPr/>
        </p:nvSpPr>
        <p:spPr>
          <a:xfrm>
            <a:off x="2721356" y="4797225"/>
            <a:ext cx="22500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chemeClr val="accent4"/>
                </a:solidFill>
              </a:rPr>
              <a:t>Page: 2</a:t>
            </a:r>
            <a:endParaRPr sz="1400">
              <a:solidFill>
                <a:schemeClr val="accent4"/>
              </a:solidFill>
              <a:latin typeface="Calibri"/>
              <a:ea typeface="Calibri"/>
              <a:cs typeface="Calibri"/>
              <a:sym typeface="Calibri"/>
            </a:endParaRPr>
          </a:p>
        </p:txBody>
      </p:sp>
      <p:sp>
        <p:nvSpPr>
          <p:cNvPr id="116" name="Google Shape;116;p15"/>
          <p:cNvSpPr txBox="1"/>
          <p:nvPr/>
        </p:nvSpPr>
        <p:spPr>
          <a:xfrm>
            <a:off x="6777900" y="728331"/>
            <a:ext cx="22500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2000">
                <a:solidFill>
                  <a:srgbClr val="CC4125"/>
                </a:solidFill>
                <a:latin typeface="Proxima Nova"/>
                <a:ea typeface="Proxima Nova"/>
                <a:cs typeface="Proxima Nova"/>
                <a:sym typeface="Proxima Nova"/>
              </a:rPr>
              <a:t>Page</a:t>
            </a:r>
            <a:r>
              <a:rPr lang="en" sz="2000">
                <a:solidFill>
                  <a:srgbClr val="CC4125"/>
                </a:solidFill>
              </a:rPr>
              <a:t>	</a:t>
            </a:r>
            <a:endParaRPr sz="2000">
              <a:solidFill>
                <a:srgbClr val="CC4125"/>
              </a:solidFill>
            </a:endParaRPr>
          </a:p>
        </p:txBody>
      </p:sp>
      <p:grpSp>
        <p:nvGrpSpPr>
          <p:cNvPr id="117" name="Google Shape;117;p15"/>
          <p:cNvGrpSpPr/>
          <p:nvPr/>
        </p:nvGrpSpPr>
        <p:grpSpPr>
          <a:xfrm>
            <a:off x="0" y="56675"/>
            <a:ext cx="2735083" cy="685800"/>
            <a:chOff x="0" y="237682"/>
            <a:chExt cx="3412456" cy="685800"/>
          </a:xfrm>
        </p:grpSpPr>
        <p:sp>
          <p:nvSpPr>
            <p:cNvPr id="118" name="Google Shape;118;p15"/>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5"/>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5"/>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123" name="Google Shape;123;p15"/>
          <p:cNvSpPr txBox="1"/>
          <p:nvPr/>
        </p:nvSpPr>
        <p:spPr>
          <a:xfrm>
            <a:off x="167675" y="2025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sp>
        <p:nvSpPr>
          <p:cNvPr id="124" name="Google Shape;124;p15"/>
          <p:cNvSpPr txBox="1"/>
          <p:nvPr/>
        </p:nvSpPr>
        <p:spPr>
          <a:xfrm>
            <a:off x="1108275" y="742981"/>
            <a:ext cx="22500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2000">
                <a:solidFill>
                  <a:srgbClr val="CC4125"/>
                </a:solidFill>
                <a:latin typeface="Proxima Nova"/>
                <a:ea typeface="Proxima Nova"/>
                <a:cs typeface="Proxima Nova"/>
                <a:sym typeface="Proxima Nova"/>
              </a:rPr>
              <a:t>Topic</a:t>
            </a:r>
            <a:endParaRPr sz="2000">
              <a:solidFill>
                <a:srgbClr val="CC4125"/>
              </a:solidFill>
            </a:endParaRPr>
          </a:p>
        </p:txBody>
      </p:sp>
      <p:sp>
        <p:nvSpPr>
          <p:cNvPr id="125" name="Google Shape;125;p15"/>
          <p:cNvSpPr txBox="1"/>
          <p:nvPr>
            <p:ph idx="12" type="sldNum"/>
          </p:nvPr>
        </p:nvSpPr>
        <p:spPr>
          <a:xfrm>
            <a:off x="6442997" y="4531022"/>
            <a:ext cx="5127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Green University of Bangladesh" id="130" name="Google Shape;130;p16"/>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131" name="Google Shape;131;p16"/>
          <p:cNvSpPr txBox="1"/>
          <p:nvPr/>
        </p:nvSpPr>
        <p:spPr>
          <a:xfrm>
            <a:off x="253826" y="193025"/>
            <a:ext cx="23361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t/>
            </a:r>
            <a:endParaRPr sz="1100">
              <a:solidFill>
                <a:schemeClr val="lt1"/>
              </a:solidFill>
            </a:endParaRPr>
          </a:p>
        </p:txBody>
      </p:sp>
      <p:sp>
        <p:nvSpPr>
          <p:cNvPr id="132" name="Google Shape;132;p16"/>
          <p:cNvSpPr/>
          <p:nvPr/>
        </p:nvSpPr>
        <p:spPr>
          <a:xfrm>
            <a:off x="3137975" y="167875"/>
            <a:ext cx="4051200" cy="5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200">
                <a:solidFill>
                  <a:srgbClr val="A20000"/>
                </a:solidFill>
                <a:latin typeface="Teko"/>
                <a:ea typeface="Teko"/>
                <a:cs typeface="Teko"/>
                <a:sym typeface="Teko"/>
              </a:rPr>
              <a:t>WHAT IS COPYRIGHT © ?</a:t>
            </a:r>
            <a:endParaRPr sz="2200"/>
          </a:p>
        </p:txBody>
      </p:sp>
      <p:sp>
        <p:nvSpPr>
          <p:cNvPr id="133" name="Google Shape;133;p16"/>
          <p:cNvSpPr/>
          <p:nvPr/>
        </p:nvSpPr>
        <p:spPr>
          <a:xfrm>
            <a:off x="2589933" y="7647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pic>
        <p:nvPicPr>
          <p:cNvPr descr="mr-bean-copy.gif" id="134" name="Google Shape;134;p16"/>
          <p:cNvPicPr preferRelativeResize="0"/>
          <p:nvPr/>
        </p:nvPicPr>
        <p:blipFill>
          <a:blip r:embed="rId4">
            <a:alphaModFix/>
          </a:blip>
          <a:stretch>
            <a:fillRect/>
          </a:stretch>
        </p:blipFill>
        <p:spPr>
          <a:xfrm>
            <a:off x="1311000" y="1073025"/>
            <a:ext cx="4700690" cy="3128912"/>
          </a:xfrm>
          <a:prstGeom prst="rect">
            <a:avLst/>
          </a:prstGeom>
          <a:noFill/>
          <a:ln>
            <a:noFill/>
          </a:ln>
        </p:spPr>
      </p:pic>
      <p:grpSp>
        <p:nvGrpSpPr>
          <p:cNvPr id="135" name="Google Shape;135;p16"/>
          <p:cNvGrpSpPr/>
          <p:nvPr/>
        </p:nvGrpSpPr>
        <p:grpSpPr>
          <a:xfrm>
            <a:off x="0" y="78925"/>
            <a:ext cx="2735083" cy="685800"/>
            <a:chOff x="0" y="237682"/>
            <a:chExt cx="3412456" cy="685800"/>
          </a:xfrm>
        </p:grpSpPr>
        <p:sp>
          <p:nvSpPr>
            <p:cNvPr id="136" name="Google Shape;136;p16"/>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6"/>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6"/>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6"/>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6"/>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141" name="Google Shape;141;p16"/>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sp>
        <p:nvSpPr>
          <p:cNvPr id="142" name="Google Shape;142;p16"/>
          <p:cNvSpPr txBox="1"/>
          <p:nvPr/>
        </p:nvSpPr>
        <p:spPr>
          <a:xfrm>
            <a:off x="2721356" y="4797225"/>
            <a:ext cx="22500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chemeClr val="accent4"/>
                </a:solidFill>
              </a:rPr>
              <a:t>Page: </a:t>
            </a:r>
            <a:r>
              <a:rPr b="1" lang="en">
                <a:solidFill>
                  <a:schemeClr val="accent4"/>
                </a:solidFill>
              </a:rPr>
              <a:t>3</a:t>
            </a:r>
            <a:endParaRPr sz="1400">
              <a:solidFill>
                <a:schemeClr val="accent4"/>
              </a:solidFill>
              <a:latin typeface="Calibri"/>
              <a:ea typeface="Calibri"/>
              <a:cs typeface="Calibri"/>
              <a:sym typeface="Calibri"/>
            </a:endParaRPr>
          </a:p>
        </p:txBody>
      </p:sp>
      <p:sp>
        <p:nvSpPr>
          <p:cNvPr id="143" name="Google Shape;14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16"/>
          <p:cNvSpPr txBox="1"/>
          <p:nvPr/>
        </p:nvSpPr>
        <p:spPr>
          <a:xfrm>
            <a:off x="2161350" y="4299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5"/>
              </a:rPr>
              <a:t>Copy Right Act, 2000</a:t>
            </a:r>
            <a:r>
              <a:rPr b="1" lang="en"/>
              <a:t> ,</a:t>
            </a:r>
            <a:r>
              <a:rPr lang="en"/>
              <a:t>Bangladesh</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Green University of Bangladesh" id="149" name="Google Shape;149;p17"/>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150" name="Google Shape;150;p17"/>
          <p:cNvSpPr txBox="1"/>
          <p:nvPr/>
        </p:nvSpPr>
        <p:spPr>
          <a:xfrm>
            <a:off x="253826" y="193025"/>
            <a:ext cx="23361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t/>
            </a:r>
            <a:endParaRPr sz="1100">
              <a:solidFill>
                <a:schemeClr val="lt1"/>
              </a:solidFill>
            </a:endParaRPr>
          </a:p>
        </p:txBody>
      </p:sp>
      <p:sp>
        <p:nvSpPr>
          <p:cNvPr id="151" name="Google Shape;151;p17"/>
          <p:cNvSpPr/>
          <p:nvPr/>
        </p:nvSpPr>
        <p:spPr>
          <a:xfrm>
            <a:off x="2735083" y="69817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nvGrpSpPr>
          <p:cNvPr id="152" name="Google Shape;152;p17"/>
          <p:cNvGrpSpPr/>
          <p:nvPr/>
        </p:nvGrpSpPr>
        <p:grpSpPr>
          <a:xfrm>
            <a:off x="0" y="78925"/>
            <a:ext cx="2735083" cy="685800"/>
            <a:chOff x="0" y="237682"/>
            <a:chExt cx="3412456" cy="685800"/>
          </a:xfrm>
        </p:grpSpPr>
        <p:sp>
          <p:nvSpPr>
            <p:cNvPr id="153" name="Google Shape;153;p17"/>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7"/>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7"/>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17"/>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17"/>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158" name="Google Shape;158;p17"/>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id="159" name="Google Shape;159;p17"/>
          <p:cNvPicPr preferRelativeResize="0"/>
          <p:nvPr/>
        </p:nvPicPr>
        <p:blipFill>
          <a:blip r:embed="rId4">
            <a:alphaModFix/>
          </a:blip>
          <a:stretch>
            <a:fillRect/>
          </a:stretch>
        </p:blipFill>
        <p:spPr>
          <a:xfrm>
            <a:off x="709475" y="823775"/>
            <a:ext cx="6479700" cy="3956650"/>
          </a:xfrm>
          <a:prstGeom prst="rect">
            <a:avLst/>
          </a:prstGeom>
          <a:noFill/>
          <a:ln>
            <a:noFill/>
          </a:ln>
        </p:spPr>
      </p:pic>
      <p:sp>
        <p:nvSpPr>
          <p:cNvPr id="160" name="Google Shape;160;p17"/>
          <p:cNvSpPr txBox="1"/>
          <p:nvPr/>
        </p:nvSpPr>
        <p:spPr>
          <a:xfrm>
            <a:off x="2721356" y="4797225"/>
            <a:ext cx="22500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chemeClr val="accent4"/>
                </a:solidFill>
              </a:rPr>
              <a:t>Page: </a:t>
            </a:r>
            <a:r>
              <a:rPr b="1" lang="en">
                <a:solidFill>
                  <a:schemeClr val="accent4"/>
                </a:solidFill>
              </a:rPr>
              <a:t>4</a:t>
            </a:r>
            <a:endParaRPr sz="1400">
              <a:solidFill>
                <a:schemeClr val="accent4"/>
              </a:solidFill>
              <a:latin typeface="Calibri"/>
              <a:ea typeface="Calibri"/>
              <a:cs typeface="Calibri"/>
              <a:sym typeface="Calibri"/>
            </a:endParaRPr>
          </a:p>
        </p:txBody>
      </p:sp>
      <p:sp>
        <p:nvSpPr>
          <p:cNvPr id="161" name="Google Shape;16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Green University of Bangladesh" id="166" name="Google Shape;166;p18"/>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167" name="Google Shape;167;p18"/>
          <p:cNvSpPr txBox="1"/>
          <p:nvPr/>
        </p:nvSpPr>
        <p:spPr>
          <a:xfrm>
            <a:off x="253826" y="193025"/>
            <a:ext cx="23361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t/>
            </a:r>
            <a:endParaRPr sz="1100">
              <a:solidFill>
                <a:schemeClr val="lt1"/>
              </a:solidFill>
            </a:endParaRPr>
          </a:p>
        </p:txBody>
      </p:sp>
      <p:sp>
        <p:nvSpPr>
          <p:cNvPr id="168" name="Google Shape;168;p18"/>
          <p:cNvSpPr/>
          <p:nvPr/>
        </p:nvSpPr>
        <p:spPr>
          <a:xfrm>
            <a:off x="2868250" y="167875"/>
            <a:ext cx="5881800" cy="5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00B050"/>
                </a:solidFill>
                <a:latin typeface="Proxima Nova"/>
                <a:ea typeface="Proxima Nova"/>
                <a:cs typeface="Proxima Nova"/>
                <a:sym typeface="Proxima Nova"/>
              </a:rPr>
              <a:t>What Works are Protected by Copyright in Bangladesh?</a:t>
            </a:r>
            <a:endParaRPr b="1" sz="1800">
              <a:solidFill>
                <a:srgbClr val="00B050"/>
              </a:solidFill>
              <a:latin typeface="Proxima Nova"/>
              <a:ea typeface="Proxima Nova"/>
              <a:cs typeface="Proxima Nova"/>
              <a:sym typeface="Proxima Nova"/>
            </a:endParaRPr>
          </a:p>
        </p:txBody>
      </p:sp>
      <p:sp>
        <p:nvSpPr>
          <p:cNvPr id="169" name="Google Shape;169;p18"/>
          <p:cNvSpPr/>
          <p:nvPr/>
        </p:nvSpPr>
        <p:spPr>
          <a:xfrm>
            <a:off x="2589933" y="7647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nvGrpSpPr>
          <p:cNvPr id="170" name="Google Shape;170;p18"/>
          <p:cNvGrpSpPr/>
          <p:nvPr/>
        </p:nvGrpSpPr>
        <p:grpSpPr>
          <a:xfrm>
            <a:off x="0" y="78925"/>
            <a:ext cx="2735083" cy="685800"/>
            <a:chOff x="0" y="237682"/>
            <a:chExt cx="3412456" cy="685800"/>
          </a:xfrm>
        </p:grpSpPr>
        <p:sp>
          <p:nvSpPr>
            <p:cNvPr id="171" name="Google Shape;171;p18"/>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18"/>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18"/>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8"/>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18"/>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176" name="Google Shape;176;p18"/>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id="177" name="Google Shape;177;p18"/>
          <p:cNvPicPr preferRelativeResize="0"/>
          <p:nvPr/>
        </p:nvPicPr>
        <p:blipFill>
          <a:blip r:embed="rId4">
            <a:alphaModFix/>
          </a:blip>
          <a:stretch>
            <a:fillRect/>
          </a:stretch>
        </p:blipFill>
        <p:spPr>
          <a:xfrm>
            <a:off x="1389975" y="1001025"/>
            <a:ext cx="5881800" cy="3431025"/>
          </a:xfrm>
          <a:prstGeom prst="rect">
            <a:avLst/>
          </a:prstGeom>
          <a:noFill/>
          <a:ln>
            <a:noFill/>
          </a:ln>
        </p:spPr>
      </p:pic>
      <p:sp>
        <p:nvSpPr>
          <p:cNvPr id="178" name="Google Shape;178;p18"/>
          <p:cNvSpPr txBox="1"/>
          <p:nvPr/>
        </p:nvSpPr>
        <p:spPr>
          <a:xfrm>
            <a:off x="2977325" y="4565150"/>
            <a:ext cx="3000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u="sng">
                <a:solidFill>
                  <a:schemeClr val="hlink"/>
                </a:solidFill>
                <a:latin typeface="Encode Sans Semi Condensed"/>
                <a:ea typeface="Encode Sans Semi Condensed"/>
                <a:cs typeface="Encode Sans Semi Condensed"/>
                <a:sym typeface="Encode Sans Semi Condensed"/>
                <a:hlinkClick r:id="rId5"/>
              </a:rPr>
              <a:t>Figure Source</a:t>
            </a:r>
            <a:endParaRPr sz="1200"/>
          </a:p>
        </p:txBody>
      </p:sp>
      <p:sp>
        <p:nvSpPr>
          <p:cNvPr id="179" name="Google Shape;179;p18"/>
          <p:cNvSpPr txBox="1"/>
          <p:nvPr/>
        </p:nvSpPr>
        <p:spPr>
          <a:xfrm>
            <a:off x="2721356" y="4797225"/>
            <a:ext cx="22500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chemeClr val="accent4"/>
                </a:solidFill>
              </a:rPr>
              <a:t>Page: </a:t>
            </a:r>
            <a:r>
              <a:rPr b="1" lang="en">
                <a:solidFill>
                  <a:schemeClr val="accent4"/>
                </a:solidFill>
              </a:rPr>
              <a:t>5</a:t>
            </a:r>
            <a:endParaRPr sz="1400">
              <a:solidFill>
                <a:schemeClr val="accent4"/>
              </a:solidFill>
              <a:latin typeface="Calibri"/>
              <a:ea typeface="Calibri"/>
              <a:cs typeface="Calibri"/>
              <a:sym typeface="Calibri"/>
            </a:endParaRPr>
          </a:p>
        </p:txBody>
      </p:sp>
      <p:sp>
        <p:nvSpPr>
          <p:cNvPr id="180" name="Google Shape;1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19"/>
          <p:cNvGrpSpPr/>
          <p:nvPr/>
        </p:nvGrpSpPr>
        <p:grpSpPr>
          <a:xfrm>
            <a:off x="0" y="78925"/>
            <a:ext cx="2795484" cy="685800"/>
            <a:chOff x="0" y="237682"/>
            <a:chExt cx="3412456" cy="685800"/>
          </a:xfrm>
        </p:grpSpPr>
        <p:sp>
          <p:nvSpPr>
            <p:cNvPr id="186" name="Google Shape;186;p19"/>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19"/>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9"/>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19"/>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9"/>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191" name="Google Shape;191;p19"/>
          <p:cNvSpPr txBox="1"/>
          <p:nvPr/>
        </p:nvSpPr>
        <p:spPr>
          <a:xfrm>
            <a:off x="84725" y="186275"/>
            <a:ext cx="30015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192" name="Google Shape;192;p19"/>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193" name="Google Shape;193;p19"/>
          <p:cNvSpPr/>
          <p:nvPr/>
        </p:nvSpPr>
        <p:spPr>
          <a:xfrm>
            <a:off x="2665150" y="193025"/>
            <a:ext cx="3618900" cy="425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300">
                <a:solidFill>
                  <a:srgbClr val="A61C00"/>
                </a:solidFill>
                <a:latin typeface="Teko"/>
                <a:ea typeface="Teko"/>
                <a:cs typeface="Teko"/>
                <a:sym typeface="Teko"/>
              </a:rPr>
              <a:t>Whose Rights are protected?</a:t>
            </a:r>
            <a:endParaRPr b="1" sz="2300">
              <a:solidFill>
                <a:srgbClr val="A61C00"/>
              </a:solidFill>
              <a:latin typeface="Teko"/>
              <a:ea typeface="Teko"/>
              <a:cs typeface="Teko"/>
              <a:sym typeface="Teko"/>
            </a:endParaRPr>
          </a:p>
          <a:p>
            <a:pPr indent="0" lvl="0" marL="0" rtl="0" algn="l">
              <a:spcBef>
                <a:spcPts val="0"/>
              </a:spcBef>
              <a:spcAft>
                <a:spcPts val="0"/>
              </a:spcAft>
              <a:buNone/>
            </a:pPr>
            <a:r>
              <a:t/>
            </a:r>
            <a:endParaRPr b="1" sz="2200">
              <a:solidFill>
                <a:srgbClr val="A20000"/>
              </a:solidFill>
              <a:latin typeface="Teko"/>
              <a:ea typeface="Teko"/>
              <a:cs typeface="Teko"/>
              <a:sym typeface="Teko"/>
            </a:endParaRPr>
          </a:p>
          <a:p>
            <a:pPr indent="0" lvl="0" marL="0" marR="0" rtl="0" algn="l">
              <a:spcBef>
                <a:spcPts val="0"/>
              </a:spcBef>
              <a:spcAft>
                <a:spcPts val="0"/>
              </a:spcAft>
              <a:buNone/>
            </a:pPr>
            <a:r>
              <a:t/>
            </a:r>
            <a:endParaRPr b="1" sz="2200">
              <a:solidFill>
                <a:srgbClr val="A20000"/>
              </a:solidFill>
              <a:latin typeface="Teko"/>
              <a:ea typeface="Teko"/>
              <a:cs typeface="Teko"/>
              <a:sym typeface="Teko"/>
            </a:endParaRPr>
          </a:p>
        </p:txBody>
      </p:sp>
      <p:sp>
        <p:nvSpPr>
          <p:cNvPr id="194" name="Google Shape;194;p19"/>
          <p:cNvSpPr txBox="1"/>
          <p:nvPr>
            <p:ph idx="1" type="body"/>
          </p:nvPr>
        </p:nvSpPr>
        <p:spPr>
          <a:xfrm>
            <a:off x="0" y="1053250"/>
            <a:ext cx="8472900" cy="1133400"/>
          </a:xfrm>
          <a:prstGeom prst="rect">
            <a:avLst/>
          </a:prstGeom>
        </p:spPr>
        <p:txBody>
          <a:bodyPr anchorCtr="0" anchor="ctr" bIns="91425" lIns="91425" spcFirstLastPara="1" rIns="91425" wrap="square" tIns="91425">
            <a:normAutofit fontScale="25000" lnSpcReduction="20000"/>
          </a:bodyPr>
          <a:lstStyle/>
          <a:p>
            <a:pPr indent="0" lvl="0" marL="0" rtl="0" algn="just">
              <a:spcBef>
                <a:spcPts val="0"/>
              </a:spcBef>
              <a:spcAft>
                <a:spcPts val="0"/>
              </a:spcAft>
              <a:buNone/>
            </a:pPr>
            <a:r>
              <a:rPr lang="en" sz="7270">
                <a:solidFill>
                  <a:srgbClr val="202122"/>
                </a:solidFill>
                <a:latin typeface="Encode Sans Semi Condensed"/>
                <a:ea typeface="Encode Sans Semi Condensed"/>
                <a:cs typeface="Encode Sans Semi Condensed"/>
                <a:sym typeface="Encode Sans Semi Condensed"/>
              </a:rPr>
              <a:t>Copyright protects the right of Author,creator of Intellectual Properties.</a:t>
            </a:r>
            <a:endParaRPr sz="7270">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0">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0">
                <a:solidFill>
                  <a:srgbClr val="202122"/>
                </a:solidFill>
                <a:latin typeface="Encode Sans Semi Condensed"/>
                <a:ea typeface="Encode Sans Semi Condensed"/>
                <a:cs typeface="Encode Sans Semi Condensed"/>
                <a:sym typeface="Encode Sans Semi Condensed"/>
              </a:rPr>
              <a:t>He/She is also called the First Owner of Copyright.</a:t>
            </a:r>
            <a:endParaRPr sz="7270">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0">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0">
                <a:solidFill>
                  <a:srgbClr val="202122"/>
                </a:solidFill>
                <a:latin typeface="Encode Sans Semi Condensed"/>
                <a:ea typeface="Encode Sans Semi Condensed"/>
                <a:cs typeface="Encode Sans Semi Condensed"/>
                <a:sym typeface="Encode Sans Semi Condensed"/>
              </a:rPr>
              <a:t>In course of employment, the employer is the first owner of these rights.</a:t>
            </a:r>
            <a:endParaRPr sz="7270">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p:txBody>
      </p:sp>
      <p:pic>
        <p:nvPicPr>
          <p:cNvPr id="195" name="Google Shape;195;p19"/>
          <p:cNvPicPr preferRelativeResize="0"/>
          <p:nvPr/>
        </p:nvPicPr>
        <p:blipFill>
          <a:blip r:embed="rId4">
            <a:alphaModFix/>
          </a:blip>
          <a:stretch>
            <a:fillRect/>
          </a:stretch>
        </p:blipFill>
        <p:spPr>
          <a:xfrm>
            <a:off x="0" y="2131475"/>
            <a:ext cx="9143999" cy="2426225"/>
          </a:xfrm>
          <a:prstGeom prst="rect">
            <a:avLst/>
          </a:prstGeom>
          <a:noFill/>
          <a:ln>
            <a:noFill/>
          </a:ln>
        </p:spPr>
      </p:pic>
      <p:sp>
        <p:nvSpPr>
          <p:cNvPr id="196" name="Google Shape;19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19"/>
          <p:cNvSpPr txBox="1"/>
          <p:nvPr/>
        </p:nvSpPr>
        <p:spPr>
          <a:xfrm>
            <a:off x="2882806" y="5206750"/>
            <a:ext cx="22500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400">
                <a:solidFill>
                  <a:schemeClr val="accent4"/>
                </a:solidFill>
              </a:rPr>
              <a:t>Page: </a:t>
            </a:r>
            <a:r>
              <a:rPr b="1" lang="en">
                <a:solidFill>
                  <a:schemeClr val="accent4"/>
                </a:solidFill>
              </a:rPr>
              <a:t>5</a:t>
            </a:r>
            <a:endParaRPr sz="1400">
              <a:solidFill>
                <a:schemeClr val="accent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20"/>
          <p:cNvGrpSpPr/>
          <p:nvPr/>
        </p:nvGrpSpPr>
        <p:grpSpPr>
          <a:xfrm>
            <a:off x="0" y="78925"/>
            <a:ext cx="2396227" cy="685800"/>
            <a:chOff x="0" y="237682"/>
            <a:chExt cx="3412456" cy="685800"/>
          </a:xfrm>
        </p:grpSpPr>
        <p:sp>
          <p:nvSpPr>
            <p:cNvPr id="203" name="Google Shape;203;p20"/>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0"/>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0"/>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20"/>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0"/>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208" name="Google Shape;208;p20"/>
          <p:cNvSpPr txBox="1"/>
          <p:nvPr/>
        </p:nvSpPr>
        <p:spPr>
          <a:xfrm>
            <a:off x="-68562" y="227675"/>
            <a:ext cx="23361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209" name="Google Shape;209;p20"/>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210" name="Google Shape;210;p20"/>
          <p:cNvSpPr/>
          <p:nvPr/>
        </p:nvSpPr>
        <p:spPr>
          <a:xfrm>
            <a:off x="2734325" y="193025"/>
            <a:ext cx="5014200" cy="5079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CC0000"/>
                </a:solidFill>
                <a:latin typeface="Encode Sans Semi Condensed"/>
                <a:ea typeface="Encode Sans Semi Condensed"/>
                <a:cs typeface="Encode Sans Semi Condensed"/>
                <a:sym typeface="Encode Sans Semi Condensed"/>
              </a:rPr>
              <a:t>National Vs International Copyright</a:t>
            </a:r>
            <a:endParaRPr b="1" sz="2700">
              <a:solidFill>
                <a:srgbClr val="CC0000"/>
              </a:solidFill>
            </a:endParaRPr>
          </a:p>
        </p:txBody>
      </p:sp>
      <p:sp>
        <p:nvSpPr>
          <p:cNvPr id="211" name="Google Shape;211;p20"/>
          <p:cNvSpPr txBox="1"/>
          <p:nvPr>
            <p:ph idx="1" type="body"/>
          </p:nvPr>
        </p:nvSpPr>
        <p:spPr>
          <a:xfrm>
            <a:off x="25" y="1180125"/>
            <a:ext cx="6929700" cy="3963300"/>
          </a:xfrm>
          <a:prstGeom prst="rect">
            <a:avLst/>
          </a:prstGeom>
        </p:spPr>
        <p:txBody>
          <a:bodyPr anchorCtr="0" anchor="ctr" bIns="91425" lIns="91425" spcFirstLastPara="1" rIns="91425" wrap="square" tIns="91425">
            <a:normAutofit fontScale="25000" lnSpcReduction="10000"/>
          </a:bodyPr>
          <a:lstStyle/>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1. </a:t>
            </a:r>
            <a:r>
              <a:rPr lang="en" sz="7275">
                <a:solidFill>
                  <a:srgbClr val="202122"/>
                </a:solidFill>
                <a:latin typeface="Encode Sans Semi Condensed"/>
                <a:ea typeface="Encode Sans Semi Condensed"/>
                <a:cs typeface="Encode Sans Semi Condensed"/>
                <a:sym typeface="Encode Sans Semi Condensed"/>
              </a:rPr>
              <a:t>No single "international copyright" for whole world.</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2.The Copyright Act of each country is compliant with most international conventions and treaties.</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3.In India, the Copyright Act, 1957 is compliant with these international conventions and treaties-</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     (a) </a:t>
            </a:r>
            <a:r>
              <a:rPr lang="en" sz="7275">
                <a:solidFill>
                  <a:srgbClr val="202122"/>
                </a:solidFill>
                <a:latin typeface="Encode Sans Semi Condensed"/>
                <a:ea typeface="Encode Sans Semi Condensed"/>
                <a:cs typeface="Encode Sans Semi Condensed"/>
                <a:sym typeface="Encode Sans Semi Condensed"/>
              </a:rPr>
              <a:t>Berne Convention of 1886</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     (b)Universal Copyright Convention of 1951</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sz="7275">
                <a:solidFill>
                  <a:srgbClr val="202122"/>
                </a:solidFill>
                <a:latin typeface="Encode Sans Semi Condensed"/>
                <a:ea typeface="Encode Sans Semi Condensed"/>
                <a:cs typeface="Encode Sans Semi Condensed"/>
                <a:sym typeface="Encode Sans Semi Condensed"/>
              </a:rPr>
              <a:t>     </a:t>
            </a:r>
            <a:r>
              <a:rPr lang="en" sz="7275">
                <a:solidFill>
                  <a:srgbClr val="202122"/>
                </a:solidFill>
                <a:latin typeface="Encode Sans Semi Condensed"/>
                <a:ea typeface="Encode Sans Semi Condensed"/>
                <a:cs typeface="Encode Sans Semi Condensed"/>
                <a:sym typeface="Encode Sans Semi Condensed"/>
              </a:rPr>
              <a:t>(c)</a:t>
            </a:r>
            <a:r>
              <a:rPr lang="en" sz="7275">
                <a:solidFill>
                  <a:srgbClr val="202122"/>
                </a:solidFill>
                <a:latin typeface="Encode Sans Semi Condensed"/>
                <a:ea typeface="Encode Sans Semi Condensed"/>
                <a:cs typeface="Encode Sans Semi Condensed"/>
                <a:sym typeface="Encode Sans Semi Condensed"/>
              </a:rPr>
              <a:t>Agreement on Trade Related Aspects of Intellectual Property Rights (TRIPS)</a:t>
            </a:r>
            <a:endParaRPr sz="7275">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p:txBody>
      </p:sp>
      <p:sp>
        <p:nvSpPr>
          <p:cNvPr id="212" name="Google Shape;212;p20"/>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pic>
        <p:nvPicPr>
          <p:cNvPr id="213" name="Google Shape;213;p20"/>
          <p:cNvPicPr preferRelativeResize="0"/>
          <p:nvPr/>
        </p:nvPicPr>
        <p:blipFill>
          <a:blip r:embed="rId4">
            <a:alphaModFix/>
          </a:blip>
          <a:stretch>
            <a:fillRect/>
          </a:stretch>
        </p:blipFill>
        <p:spPr>
          <a:xfrm>
            <a:off x="6945025" y="1702200"/>
            <a:ext cx="2198975" cy="2514100"/>
          </a:xfrm>
          <a:prstGeom prst="rect">
            <a:avLst/>
          </a:prstGeom>
          <a:noFill/>
          <a:ln>
            <a:noFill/>
          </a:ln>
        </p:spPr>
      </p:pic>
      <p:sp>
        <p:nvSpPr>
          <p:cNvPr id="214" name="Google Shape;21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1"/>
          <p:cNvGrpSpPr/>
          <p:nvPr/>
        </p:nvGrpSpPr>
        <p:grpSpPr>
          <a:xfrm>
            <a:off x="0" y="78925"/>
            <a:ext cx="2735083" cy="685800"/>
            <a:chOff x="0" y="237682"/>
            <a:chExt cx="3412456" cy="685800"/>
          </a:xfrm>
        </p:grpSpPr>
        <p:sp>
          <p:nvSpPr>
            <p:cNvPr id="220" name="Google Shape;220;p21"/>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21"/>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21"/>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1"/>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1"/>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225" name="Google Shape;225;p21"/>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descr="Green University of Bangladesh" id="226" name="Google Shape;226;p21"/>
          <p:cNvPicPr preferRelativeResize="0"/>
          <p:nvPr/>
        </p:nvPicPr>
        <p:blipFill rotWithShape="1">
          <a:blip r:embed="rId3">
            <a:alphaModFix/>
          </a:blip>
          <a:srcRect b="0" l="0" r="0" t="0"/>
          <a:stretch/>
        </p:blipFill>
        <p:spPr>
          <a:xfrm>
            <a:off x="7271775" y="4557700"/>
            <a:ext cx="1872225" cy="585800"/>
          </a:xfrm>
          <a:prstGeom prst="rect">
            <a:avLst/>
          </a:prstGeom>
          <a:noFill/>
          <a:ln>
            <a:noFill/>
          </a:ln>
        </p:spPr>
      </p:pic>
      <p:sp>
        <p:nvSpPr>
          <p:cNvPr id="227" name="Google Shape;227;p21"/>
          <p:cNvSpPr/>
          <p:nvPr/>
        </p:nvSpPr>
        <p:spPr>
          <a:xfrm>
            <a:off x="3137975" y="167875"/>
            <a:ext cx="3561300" cy="507900"/>
          </a:xfrm>
          <a:prstGeom prst="rect">
            <a:avLst/>
          </a:prstGeom>
          <a:noFill/>
          <a:ln>
            <a:noFill/>
          </a:ln>
        </p:spPr>
        <p:txBody>
          <a:bodyPr anchorCtr="0" anchor="t" bIns="34275" lIns="68575" spcFirstLastPara="1" rIns="68575" wrap="square" tIns="34275">
            <a:noAutofit/>
          </a:bodyPr>
          <a:lstStyle/>
          <a:p>
            <a:pPr indent="0" lvl="0" marL="0" rtl="0" algn="just">
              <a:spcBef>
                <a:spcPts val="0"/>
              </a:spcBef>
              <a:spcAft>
                <a:spcPts val="0"/>
              </a:spcAft>
              <a:buNone/>
            </a:pPr>
            <a:r>
              <a:rPr b="1" lang="en" sz="2300">
                <a:solidFill>
                  <a:srgbClr val="202122"/>
                </a:solidFill>
                <a:latin typeface="Encode Sans Semi Condensed"/>
                <a:ea typeface="Encode Sans Semi Condensed"/>
                <a:cs typeface="Encode Sans Semi Condensed"/>
                <a:sym typeface="Encode Sans Semi Condensed"/>
              </a:rPr>
              <a:t>Indian Copyright Act, 1957</a:t>
            </a:r>
            <a:endParaRPr b="1" sz="2700"/>
          </a:p>
        </p:txBody>
      </p:sp>
      <p:sp>
        <p:nvSpPr>
          <p:cNvPr id="228" name="Google Shape;228;p21"/>
          <p:cNvSpPr txBox="1"/>
          <p:nvPr>
            <p:ph idx="1" type="body"/>
          </p:nvPr>
        </p:nvSpPr>
        <p:spPr>
          <a:xfrm>
            <a:off x="0" y="1363000"/>
            <a:ext cx="5926500" cy="3780600"/>
          </a:xfrm>
          <a:prstGeom prst="rect">
            <a:avLst/>
          </a:prstGeom>
        </p:spPr>
        <p:txBody>
          <a:bodyPr anchorCtr="0" anchor="ctr" bIns="91425" lIns="91425" spcFirstLastPara="1" rIns="91425" wrap="square" tIns="91425">
            <a:normAutofit lnSpcReduction="10000"/>
          </a:bodyPr>
          <a:lstStyle/>
          <a:p>
            <a:pPr indent="0" lvl="0" marL="0" rtl="0" algn="just">
              <a:spcBef>
                <a:spcPts val="0"/>
              </a:spcBef>
              <a:spcAft>
                <a:spcPts val="0"/>
              </a:spcAft>
              <a:buNone/>
            </a:pPr>
            <a:r>
              <a:rPr lang="en">
                <a:solidFill>
                  <a:srgbClr val="202122"/>
                </a:solidFill>
                <a:latin typeface="Encode Sans Semi Condensed"/>
                <a:ea typeface="Encode Sans Semi Condensed"/>
                <a:cs typeface="Encode Sans Semi Condensed"/>
                <a:sym typeface="Encode Sans Semi Condensed"/>
              </a:rPr>
              <a:t>1.The Copyright Act of 1957 offers a comprehensive definition of literary work.</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a:solidFill>
                  <a:srgbClr val="202122"/>
                </a:solidFill>
                <a:latin typeface="Encode Sans Semi Condensed"/>
                <a:ea typeface="Encode Sans Semi Condensed"/>
                <a:cs typeface="Encode Sans Semi Condensed"/>
                <a:sym typeface="Encode Sans Semi Condensed"/>
              </a:rPr>
              <a:t>2.Encompassing elements such as computer programming, documents, and compilations, which also include computer databases.</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a:solidFill>
                  <a:srgbClr val="202122"/>
                </a:solidFill>
                <a:latin typeface="Encode Sans Semi Condensed"/>
                <a:ea typeface="Encode Sans Semi Condensed"/>
                <a:cs typeface="Encode Sans Semi Condensed"/>
                <a:sym typeface="Encode Sans Semi Condensed"/>
              </a:rPr>
              <a:t>3.It also includes the written or recorded elements of scenic arrangements and acting forms.</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rPr lang="en">
                <a:solidFill>
                  <a:srgbClr val="202122"/>
                </a:solidFill>
                <a:latin typeface="Encode Sans Semi Condensed"/>
                <a:ea typeface="Encode Sans Semi Condensed"/>
                <a:cs typeface="Encode Sans Semi Condensed"/>
                <a:sym typeface="Encode Sans Semi Condensed"/>
              </a:rPr>
              <a:t>4.According to the Copyright Act, 1957, Artistic works encompass a wide range of creations, including paintings, sculptures, drawings engravings, and photographs.</a:t>
            </a:r>
            <a:endParaRPr>
              <a:solidFill>
                <a:srgbClr val="202122"/>
              </a:solidFill>
              <a:latin typeface="Encode Sans Semi Condensed"/>
              <a:ea typeface="Encode Sans Semi Condensed"/>
              <a:cs typeface="Encode Sans Semi Condensed"/>
              <a:sym typeface="Encode Sans Semi Condensed"/>
            </a:endParaRPr>
          </a:p>
          <a:p>
            <a:pPr indent="0" lvl="0" marL="0" rtl="0" algn="just">
              <a:spcBef>
                <a:spcPts val="0"/>
              </a:spcBef>
              <a:spcAft>
                <a:spcPts val="0"/>
              </a:spcAft>
              <a:buNone/>
            </a:pPr>
            <a:r>
              <a:t/>
            </a:r>
            <a:endParaRPr>
              <a:solidFill>
                <a:srgbClr val="202122"/>
              </a:solidFill>
              <a:latin typeface="Encode Sans Semi Condensed"/>
              <a:ea typeface="Encode Sans Semi Condensed"/>
              <a:cs typeface="Encode Sans Semi Condensed"/>
              <a:sym typeface="Encode Sans Semi Condensed"/>
            </a:endParaRPr>
          </a:p>
        </p:txBody>
      </p:sp>
      <p:sp>
        <p:nvSpPr>
          <p:cNvPr id="229" name="Google Shape;229;p21"/>
          <p:cNvSpPr/>
          <p:nvPr/>
        </p:nvSpPr>
        <p:spPr>
          <a:xfrm>
            <a:off x="2499508" y="10560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pic>
        <p:nvPicPr>
          <p:cNvPr id="230" name="Google Shape;230;p21"/>
          <p:cNvPicPr preferRelativeResize="0"/>
          <p:nvPr/>
        </p:nvPicPr>
        <p:blipFill>
          <a:blip r:embed="rId4">
            <a:alphaModFix/>
          </a:blip>
          <a:stretch>
            <a:fillRect/>
          </a:stretch>
        </p:blipFill>
        <p:spPr>
          <a:xfrm>
            <a:off x="5926500" y="1471550"/>
            <a:ext cx="3217500" cy="2911600"/>
          </a:xfrm>
          <a:prstGeom prst="rect">
            <a:avLst/>
          </a:prstGeom>
          <a:noFill/>
          <a:ln>
            <a:noFill/>
          </a:ln>
        </p:spPr>
      </p:pic>
      <p:sp>
        <p:nvSpPr>
          <p:cNvPr id="231" name="Google Shape;231;p21"/>
          <p:cNvSpPr txBox="1"/>
          <p:nvPr>
            <p:ph idx="12" type="sldNum"/>
          </p:nvPr>
        </p:nvSpPr>
        <p:spPr>
          <a:xfrm>
            <a:off x="6699283" y="46537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2"/>
          <p:cNvSpPr txBox="1"/>
          <p:nvPr/>
        </p:nvSpPr>
        <p:spPr>
          <a:xfrm>
            <a:off x="253826" y="193025"/>
            <a:ext cx="23361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t/>
            </a:r>
            <a:endParaRPr sz="1100">
              <a:solidFill>
                <a:schemeClr val="lt1"/>
              </a:solidFill>
            </a:endParaRPr>
          </a:p>
        </p:txBody>
      </p:sp>
      <p:sp>
        <p:nvSpPr>
          <p:cNvPr id="238" name="Google Shape;238;p22"/>
          <p:cNvSpPr/>
          <p:nvPr/>
        </p:nvSpPr>
        <p:spPr>
          <a:xfrm>
            <a:off x="3137975" y="167875"/>
            <a:ext cx="5612100" cy="5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400">
                <a:solidFill>
                  <a:srgbClr val="00B050"/>
                </a:solidFill>
                <a:latin typeface="Encode Sans Semi Condensed ExtraBold"/>
                <a:ea typeface="Encode Sans Semi Condensed ExtraBold"/>
                <a:cs typeface="Encode Sans Semi Condensed ExtraBold"/>
                <a:sym typeface="Encode Sans Semi Condensed ExtraBold"/>
              </a:rPr>
              <a:t>Copyright Registration in Bangladesh</a:t>
            </a:r>
            <a:endParaRPr sz="2400">
              <a:solidFill>
                <a:srgbClr val="00B050"/>
              </a:solidFill>
              <a:latin typeface="Encode Sans Semi Condensed ExtraBold"/>
              <a:ea typeface="Encode Sans Semi Condensed ExtraBold"/>
              <a:cs typeface="Encode Sans Semi Condensed ExtraBold"/>
              <a:sym typeface="Encode Sans Semi Condensed ExtraBold"/>
            </a:endParaRPr>
          </a:p>
        </p:txBody>
      </p:sp>
      <p:grpSp>
        <p:nvGrpSpPr>
          <p:cNvPr id="239" name="Google Shape;239;p22"/>
          <p:cNvGrpSpPr/>
          <p:nvPr/>
        </p:nvGrpSpPr>
        <p:grpSpPr>
          <a:xfrm>
            <a:off x="0" y="78925"/>
            <a:ext cx="2735083" cy="685800"/>
            <a:chOff x="0" y="237682"/>
            <a:chExt cx="3412456" cy="685800"/>
          </a:xfrm>
        </p:grpSpPr>
        <p:sp>
          <p:nvSpPr>
            <p:cNvPr id="240" name="Google Shape;240;p22"/>
            <p:cNvSpPr/>
            <p:nvPr/>
          </p:nvSpPr>
          <p:spPr>
            <a:xfrm>
              <a:off x="1" y="237682"/>
              <a:ext cx="2590800" cy="685800"/>
            </a:xfrm>
            <a:prstGeom prst="rect">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2"/>
            <p:cNvSpPr/>
            <p:nvPr/>
          </p:nvSpPr>
          <p:spPr>
            <a:xfrm rot="5400000">
              <a:off x="2524520" y="303983"/>
              <a:ext cx="683700" cy="551100"/>
            </a:xfrm>
            <a:prstGeom prst="triangle">
              <a:avLst>
                <a:gd fmla="val 0" name="adj"/>
              </a:avLst>
            </a:prstGeom>
            <a:solidFill>
              <a:srgbClr val="BBD6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2"/>
            <p:cNvSpPr/>
            <p:nvPr/>
          </p:nvSpPr>
          <p:spPr>
            <a:xfrm>
              <a:off x="0" y="390082"/>
              <a:ext cx="3141900" cy="381000"/>
            </a:xfrm>
            <a:prstGeom prst="rect">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2"/>
            <p:cNvSpPr/>
            <p:nvPr/>
          </p:nvSpPr>
          <p:spPr>
            <a:xfrm rot="5400000">
              <a:off x="3082006" y="444832"/>
              <a:ext cx="385200" cy="275700"/>
            </a:xfrm>
            <a:prstGeom prst="triangle">
              <a:avLst>
                <a:gd fmla="val 0" name="adj"/>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22"/>
            <p:cNvSpPr txBox="1"/>
            <p:nvPr/>
          </p:nvSpPr>
          <p:spPr>
            <a:xfrm>
              <a:off x="1036655" y="397957"/>
              <a:ext cx="13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800">
                <a:solidFill>
                  <a:schemeClr val="lt1"/>
                </a:solidFill>
                <a:latin typeface="Teko"/>
                <a:ea typeface="Teko"/>
                <a:cs typeface="Teko"/>
                <a:sym typeface="Teko"/>
              </a:endParaRPr>
            </a:p>
          </p:txBody>
        </p:sp>
      </p:grpSp>
      <p:sp>
        <p:nvSpPr>
          <p:cNvPr id="245" name="Google Shape;245;p22"/>
          <p:cNvSpPr txBox="1"/>
          <p:nvPr/>
        </p:nvSpPr>
        <p:spPr>
          <a:xfrm>
            <a:off x="121025" y="193025"/>
            <a:ext cx="2856300" cy="43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Teko"/>
                <a:ea typeface="Teko"/>
                <a:cs typeface="Teko"/>
                <a:sym typeface="Teko"/>
              </a:rPr>
              <a:t>GED 405-CSE(201)</a:t>
            </a:r>
            <a:endParaRPr sz="1100">
              <a:solidFill>
                <a:schemeClr val="lt1"/>
              </a:solidFill>
            </a:endParaRPr>
          </a:p>
        </p:txBody>
      </p:sp>
      <p:pic>
        <p:nvPicPr>
          <p:cNvPr id="246" name="Google Shape;246;p22"/>
          <p:cNvPicPr preferRelativeResize="0"/>
          <p:nvPr/>
        </p:nvPicPr>
        <p:blipFill rotWithShape="1">
          <a:blip r:embed="rId3">
            <a:alphaModFix/>
          </a:blip>
          <a:srcRect b="2439" l="-10830" r="10829" t="-2440"/>
          <a:stretch/>
        </p:blipFill>
        <p:spPr>
          <a:xfrm>
            <a:off x="2105476" y="764725"/>
            <a:ext cx="3688750" cy="3970774"/>
          </a:xfrm>
          <a:prstGeom prst="rect">
            <a:avLst/>
          </a:prstGeom>
          <a:noFill/>
          <a:ln>
            <a:noFill/>
          </a:ln>
        </p:spPr>
      </p:pic>
      <p:sp>
        <p:nvSpPr>
          <p:cNvPr id="247" name="Google Shape;247;p22"/>
          <p:cNvSpPr/>
          <p:nvPr/>
        </p:nvSpPr>
        <p:spPr>
          <a:xfrm>
            <a:off x="2589933" y="764723"/>
            <a:ext cx="6430500" cy="103200"/>
          </a:xfrm>
          <a:prstGeom prst="rect">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pic>
        <p:nvPicPr>
          <p:cNvPr descr="Green University of Bangladesh" id="248" name="Google Shape;248;p22"/>
          <p:cNvPicPr preferRelativeResize="0"/>
          <p:nvPr/>
        </p:nvPicPr>
        <p:blipFill rotWithShape="1">
          <a:blip r:embed="rId4">
            <a:alphaModFix/>
          </a:blip>
          <a:srcRect b="0" l="0" r="0" t="0"/>
          <a:stretch/>
        </p:blipFill>
        <p:spPr>
          <a:xfrm>
            <a:off x="7271775" y="4557700"/>
            <a:ext cx="1872225" cy="58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